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314" r:id="rId2"/>
    <p:sldId id="315" r:id="rId3"/>
    <p:sldId id="317" r:id="rId4"/>
    <p:sldId id="318" r:id="rId5"/>
    <p:sldId id="316" r:id="rId6"/>
    <p:sldId id="319" r:id="rId7"/>
    <p:sldId id="320" r:id="rId8"/>
    <p:sldId id="322" r:id="rId9"/>
    <p:sldId id="339" r:id="rId10"/>
    <p:sldId id="323" r:id="rId11"/>
    <p:sldId id="328" r:id="rId12"/>
    <p:sldId id="330" r:id="rId13"/>
    <p:sldId id="332" r:id="rId14"/>
    <p:sldId id="365" r:id="rId15"/>
    <p:sldId id="329" r:id="rId16"/>
    <p:sldId id="333" r:id="rId17"/>
    <p:sldId id="334" r:id="rId18"/>
    <p:sldId id="366" r:id="rId19"/>
    <p:sldId id="335" r:id="rId20"/>
    <p:sldId id="336" r:id="rId21"/>
    <p:sldId id="337" r:id="rId22"/>
    <p:sldId id="338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9" r:id="rId31"/>
    <p:sldId id="350" r:id="rId32"/>
    <p:sldId id="354" r:id="rId33"/>
    <p:sldId id="355" r:id="rId34"/>
    <p:sldId id="357" r:id="rId35"/>
    <p:sldId id="356" r:id="rId36"/>
    <p:sldId id="257" r:id="rId37"/>
    <p:sldId id="358" r:id="rId38"/>
    <p:sldId id="360" r:id="rId39"/>
    <p:sldId id="361" r:id="rId40"/>
    <p:sldId id="362" r:id="rId41"/>
    <p:sldId id="347" r:id="rId42"/>
    <p:sldId id="364" r:id="rId43"/>
    <p:sldId id="325" r:id="rId44"/>
    <p:sldId id="326" r:id="rId45"/>
    <p:sldId id="363" r:id="rId46"/>
    <p:sldId id="367" r:id="rId47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5C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4637" autoAdjust="0"/>
  </p:normalViewPr>
  <p:slideViewPr>
    <p:cSldViewPr snapToGrid="0">
      <p:cViewPr varScale="1">
        <p:scale>
          <a:sx n="74" d="100"/>
          <a:sy n="74" d="100"/>
        </p:scale>
        <p:origin x="1062" y="54"/>
      </p:cViewPr>
      <p:guideLst>
        <p:guide orient="horz" pos="216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9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839A26E-FDE9-493E-821F-45FF34DD508B}" type="datetimeFigureOut">
              <a:rPr lang="it-IT" smtClean="0"/>
              <a:t>22/02/2019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397B9E2-8EF8-437A-B93A-A3CAC46A8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73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pm.org/en/publications/si-brochure/kilogram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bipm.org/en/publications/si-brochure/mole.html" TargetMode="External"/><Relationship Id="rId5" Type="http://schemas.openxmlformats.org/officeDocument/2006/relationships/hyperlink" Target="https://www.bipm.org/en/publications/si-brochure/kelvin.html" TargetMode="External"/><Relationship Id="rId4" Type="http://schemas.openxmlformats.org/officeDocument/2006/relationships/hyperlink" Target="https://www.bipm.org/en/publications/si-brochure/ampere.html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7B9E2-8EF8-437A-B93A-A3CAC46A8658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4377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en-US" dirty="0"/>
              <a:t>namely the </a:t>
            </a:r>
            <a:r>
              <a:rPr lang="en-US" dirty="0">
                <a:hlinkClick r:id="rId3"/>
              </a:rPr>
              <a:t>kilogram</a:t>
            </a:r>
            <a:r>
              <a:rPr lang="en-US" dirty="0"/>
              <a:t>, the </a:t>
            </a:r>
            <a:r>
              <a:rPr lang="en-US" dirty="0">
                <a:hlinkClick r:id="rId4"/>
              </a:rPr>
              <a:t>ampere</a:t>
            </a:r>
            <a:r>
              <a:rPr lang="en-US" dirty="0"/>
              <a:t>, the </a:t>
            </a:r>
            <a:r>
              <a:rPr lang="en-US" dirty="0">
                <a:hlinkClick r:id="rId5"/>
              </a:rPr>
              <a:t>kelvin</a:t>
            </a:r>
            <a:r>
              <a:rPr lang="en-US" dirty="0"/>
              <a:t> and the </a:t>
            </a:r>
            <a:r>
              <a:rPr lang="en-US" dirty="0">
                <a:hlinkClick r:id="rId6"/>
              </a:rPr>
              <a:t>mole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definiti</a:t>
            </a:r>
            <a:r>
              <a:rPr lang="en-US" dirty="0"/>
              <a:t> in base a Planck constant (</a:t>
            </a:r>
            <a:r>
              <a:rPr lang="en-US" i="1" dirty="0"/>
              <a:t>h</a:t>
            </a:r>
            <a:r>
              <a:rPr lang="en-US" dirty="0"/>
              <a:t>), the elementary charge (</a:t>
            </a:r>
            <a:r>
              <a:rPr lang="en-US" i="1" dirty="0"/>
              <a:t>e</a:t>
            </a:r>
            <a:r>
              <a:rPr lang="en-US" dirty="0"/>
              <a:t>), the Boltzmann constant (</a:t>
            </a:r>
            <a:r>
              <a:rPr lang="en-US" i="1" dirty="0"/>
              <a:t>k</a:t>
            </a:r>
            <a:r>
              <a:rPr lang="en-US" dirty="0"/>
              <a:t>), and the Avogadro constant (</a:t>
            </a:r>
            <a:r>
              <a:rPr lang="en-US" i="1" dirty="0"/>
              <a:t>N</a:t>
            </a:r>
            <a:r>
              <a:rPr lang="en-US" baseline="-25000" dirty="0"/>
              <a:t>A</a:t>
            </a:r>
            <a:r>
              <a:rPr lang="en-US" dirty="0"/>
              <a:t>),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7B9E2-8EF8-437A-B93A-A3CAC46A865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63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Zenone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7B9E2-8EF8-437A-B93A-A3CAC46A8658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366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E1 = 3/4 </a:t>
            </a:r>
            <a:r>
              <a:rPr lang="en-US" dirty="0" err="1"/>
              <a:t>Eo</a:t>
            </a:r>
            <a:r>
              <a:rPr lang="en-US" dirty="0"/>
              <a:t> = a </a:t>
            </a:r>
            <a:r>
              <a:rPr lang="en-US" dirty="0" err="1"/>
              <a:t>Eo</a:t>
            </a:r>
            <a:endParaRPr lang="en-US" dirty="0"/>
          </a:p>
          <a:p>
            <a:r>
              <a:rPr lang="en-US" dirty="0"/>
              <a:t>DE1 = Eo-E1</a:t>
            </a:r>
            <a:r>
              <a:rPr lang="en-US" baseline="0" dirty="0"/>
              <a:t> = (1-a)</a:t>
            </a:r>
            <a:r>
              <a:rPr lang="en-US" baseline="0" dirty="0" err="1"/>
              <a:t>Eo</a:t>
            </a:r>
            <a:endParaRPr lang="en-US" baseline="0" dirty="0"/>
          </a:p>
          <a:p>
            <a:r>
              <a:rPr lang="en-US" baseline="0" dirty="0"/>
              <a:t>DE2 = </a:t>
            </a:r>
            <a:r>
              <a:rPr lang="en-US" baseline="0" dirty="0" err="1"/>
              <a:t>Eo</a:t>
            </a:r>
            <a:r>
              <a:rPr lang="en-US" baseline="0" dirty="0"/>
              <a:t> (1-a) a</a:t>
            </a:r>
          </a:p>
          <a:p>
            <a:pPr defTabSz="990478">
              <a:defRPr/>
            </a:pPr>
            <a:r>
              <a:rPr lang="en-US" baseline="0" dirty="0" err="1"/>
              <a:t>DEn</a:t>
            </a:r>
            <a:r>
              <a:rPr lang="en-US" baseline="0" dirty="0"/>
              <a:t> = </a:t>
            </a:r>
            <a:r>
              <a:rPr lang="en-US" baseline="0" dirty="0" err="1"/>
              <a:t>Eo</a:t>
            </a:r>
            <a:r>
              <a:rPr lang="en-US" baseline="0" dirty="0"/>
              <a:t> (1-a) </a:t>
            </a:r>
            <a:r>
              <a:rPr lang="en-US" baseline="0" dirty="0" err="1"/>
              <a:t>a^n</a:t>
            </a:r>
            <a:endParaRPr lang="en-US" baseline="0" dirty="0"/>
          </a:p>
          <a:p>
            <a:pPr defTabSz="990478"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7B9E2-8EF8-437A-B93A-A3CAC46A8658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0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57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7052153" cy="73997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06679" y="1399784"/>
            <a:ext cx="8229600" cy="4525963"/>
          </a:xfrm>
        </p:spPr>
        <p:txBody>
          <a:bodyPr vert="horz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 vert="horz" lIns="91440" tIns="45720" rIns="91440" bIns="45720" rtlCol="0" anchor="ctr"/>
          <a:lstStyle>
            <a:lvl1pPr>
              <a:defRPr lang="it-IT" sz="1100" baseline="0" smtClean="0">
                <a:solidFill>
                  <a:schemeClr val="bg1"/>
                </a:solidFill>
              </a:defRPr>
            </a:lvl1pPr>
          </a:lstStyle>
          <a:p>
            <a:r>
              <a:rPr lang="it-IT"/>
              <a:t>23 Febbraio 2019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86622" y="6492875"/>
            <a:ext cx="2895600" cy="365125"/>
          </a:xfrm>
        </p:spPr>
        <p:txBody>
          <a:bodyPr vert="horz" lIns="91440" tIns="45720" rIns="91440" bIns="45720" rtlCol="0" anchor="ctr"/>
          <a:lstStyle>
            <a:lvl1pPr>
              <a:defRPr lang="it-IT" baseline="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 vert="horz" lIns="91440" tIns="45720" rIns="91440" bIns="45720" rtlCol="0" anchor="ctr"/>
          <a:lstStyle>
            <a:lvl1pPr>
              <a:defRPr lang="it-IT" baseline="0" smtClean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98D0188E-DDE5-4853-B1BF-5B85EE4532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1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 rot="16200000">
            <a:off x="2898527" y="-2395287"/>
            <a:ext cx="748430" cy="6155914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4778" y="1315233"/>
            <a:ext cx="7972816" cy="4610514"/>
          </a:xfrm>
        </p:spPr>
        <p:txBody>
          <a:bodyPr vert="horz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 vert="horz" lIns="91440" tIns="45720" rIns="91440" bIns="45720" rtlCol="0" anchor="ctr"/>
          <a:lstStyle>
            <a:lvl1pPr>
              <a:defRPr lang="it-IT" sz="1100" baseline="0" smtClean="0">
                <a:solidFill>
                  <a:schemeClr val="bg1"/>
                </a:solidFill>
              </a:defRPr>
            </a:lvl1pPr>
          </a:lstStyle>
          <a:p>
            <a:r>
              <a:rPr lang="it-IT"/>
              <a:t>23 Febbraio 2019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506662"/>
            <a:ext cx="2895600" cy="365125"/>
          </a:xfrm>
        </p:spPr>
        <p:txBody>
          <a:bodyPr vert="horz" lIns="91440" tIns="45720" rIns="91440" bIns="45720" rtlCol="0" anchor="ctr"/>
          <a:lstStyle>
            <a:lvl1pPr>
              <a:defRPr lang="it-IT" baseline="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 vert="horz" lIns="91440" tIns="45720" rIns="91440" bIns="45720" rtlCol="0" anchor="ctr"/>
          <a:lstStyle>
            <a:lvl1pPr>
              <a:defRPr lang="it-IT" baseline="0" smtClean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98D0188E-DDE5-4853-B1BF-5B85EE4532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88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92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01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11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76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 vert="horz" lIns="91440" tIns="45720" rIns="91440" bIns="45720" rtlCol="0" anchor="ctr"/>
          <a:lstStyle>
            <a:lvl1pPr>
              <a:defRPr lang="it-IT" sz="1100" baseline="0" smtClean="0">
                <a:solidFill>
                  <a:schemeClr val="bg1"/>
                </a:solidFill>
              </a:defRPr>
            </a:lvl1pPr>
          </a:lstStyle>
          <a:p>
            <a:r>
              <a:rPr lang="it-IT"/>
              <a:t>23 Febbraio 2019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049044" y="6492875"/>
            <a:ext cx="2895600" cy="365125"/>
          </a:xfrm>
        </p:spPr>
        <p:txBody>
          <a:bodyPr vert="horz" lIns="91440" tIns="45720" rIns="91440" bIns="45720" rtlCol="0" anchor="ctr"/>
          <a:lstStyle>
            <a:lvl1pPr>
              <a:defRPr lang="it-IT" baseline="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 vert="horz" lIns="91440" tIns="45720" rIns="91440" bIns="45720" rtlCol="0" anchor="ctr"/>
          <a:lstStyle>
            <a:lvl1pPr>
              <a:defRPr lang="it-IT" baseline="0" smtClean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98D0188E-DDE5-4853-B1BF-5B85EE4532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3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" y="325677"/>
            <a:ext cx="7014576" cy="526094"/>
          </a:xfrm>
        </p:spPr>
        <p:txBody>
          <a:bodyPr anchor="b">
            <a:noAutofit/>
          </a:bodyPr>
          <a:lstStyle>
            <a:lvl1pPr algn="l">
              <a:defRPr sz="2800" b="1" baseline="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82236" y="1114817"/>
            <a:ext cx="5029200" cy="49737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1732" y="1139869"/>
            <a:ext cx="3075140" cy="4911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0" y="6517927"/>
            <a:ext cx="1496860" cy="365125"/>
          </a:xfrm>
        </p:spPr>
        <p:txBody>
          <a:bodyPr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it-IT"/>
              <a:t>23 Febbraio 2019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573055" y="6492875"/>
            <a:ext cx="2895600" cy="36512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/>
              <a:t>IIS “L. LOMBARDO RADICE” Roma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98D0188E-DDE5-4853-B1BF-5B85EE4532B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554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325" y="328809"/>
            <a:ext cx="6725411" cy="566738"/>
          </a:xfrm>
        </p:spPr>
        <p:txBody>
          <a:bodyPr anchor="b"/>
          <a:lstStyle>
            <a:lvl1pPr algn="l">
              <a:defRPr sz="2800" b="1" baseline="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64920" y="1202498"/>
            <a:ext cx="6864263" cy="37505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16091" y="5166921"/>
            <a:ext cx="6875724" cy="80486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3842" y="6469084"/>
            <a:ext cx="2133600" cy="365125"/>
          </a:xfrm>
        </p:spPr>
        <p:txBody>
          <a:bodyPr vert="horz" lIns="91440" tIns="45720" rIns="91440" bIns="45720" rtlCol="0" anchor="ctr"/>
          <a:lstStyle>
            <a:lvl1pPr>
              <a:defRPr lang="it-IT" sz="1100" baseline="0" smtClean="0">
                <a:solidFill>
                  <a:schemeClr val="bg1"/>
                </a:solidFill>
              </a:defRPr>
            </a:lvl1pPr>
          </a:lstStyle>
          <a:p>
            <a:r>
              <a:rPr lang="it-IT"/>
              <a:t>23 Febbraio 2019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49252" y="6492875"/>
            <a:ext cx="2895600" cy="365125"/>
          </a:xfrm>
        </p:spPr>
        <p:txBody>
          <a:bodyPr vert="horz" lIns="91440" tIns="45720" rIns="91440" bIns="45720" rtlCol="0" anchor="ctr"/>
          <a:lstStyle>
            <a:lvl1pPr>
              <a:defRPr lang="it-IT" baseline="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 vert="horz" lIns="91440" tIns="45720" rIns="91440" bIns="45720" rtlCol="0" anchor="ctr"/>
          <a:lstStyle>
            <a:lvl1pPr>
              <a:defRPr lang="en-US" baseline="0" smtClean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98D0188E-DDE5-4853-B1BF-5B85EE4532B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3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23 Febbraio 2019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IIS “L. LOMBARDO RADICE” Roma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0188E-DDE5-4853-B1BF-5B85EE4532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67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rlo.meneghini@uniroma3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oecd.org/pisa/publications/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pm.org/en/measurement-units/rev-si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tinyurl.com/cmeneghi-con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19415" y="1148283"/>
            <a:ext cx="7299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Seconda prova scritta del nuovo Esame di Stato</a:t>
            </a:r>
          </a:p>
          <a:p>
            <a:pPr algn="ctr"/>
            <a:r>
              <a:rPr lang="it-IT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Licei Scientifici e OSA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IIS “L. LOMBARDO RADICE” Roma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0725" y="5362324"/>
            <a:ext cx="7299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</a:rPr>
              <a:t>Prof. Carlo Meneghini</a:t>
            </a:r>
          </a:p>
          <a:p>
            <a:r>
              <a:rPr lang="it-IT" sz="2000" dirty="0">
                <a:solidFill>
                  <a:srgbClr val="002060"/>
                </a:solidFill>
              </a:rPr>
              <a:t>e-mail: </a:t>
            </a:r>
            <a:r>
              <a:rPr lang="it-IT" sz="2000" dirty="0">
                <a:solidFill>
                  <a:srgbClr val="002060"/>
                </a:solidFill>
                <a:hlinkClick r:id="rId3"/>
              </a:rPr>
              <a:t>carlo.meneghini@uniroma3.it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78934" y="3760591"/>
            <a:ext cx="76764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quadri di riferimento, struttura delle prove, descrizione e uso delle griglie di valutazione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7506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0FE3DBBB-53ED-438E-AC82-1452D05A9DFC}"/>
              </a:ext>
            </a:extLst>
          </p:cNvPr>
          <p:cNvSpPr txBox="1">
            <a:spLocks/>
          </p:cNvSpPr>
          <p:nvPr/>
        </p:nvSpPr>
        <p:spPr>
          <a:xfrm>
            <a:off x="246743" y="284729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Quadri di riferimento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E9CE70-AC2D-4874-B564-1B70CA69A9FB}"/>
              </a:ext>
            </a:extLst>
          </p:cNvPr>
          <p:cNvSpPr txBox="1"/>
          <p:nvPr/>
        </p:nvSpPr>
        <p:spPr>
          <a:xfrm>
            <a:off x="497213" y="974166"/>
            <a:ext cx="7093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accent2">
                    <a:lumMod val="75000"/>
                  </a:schemeClr>
                </a:solidFill>
              </a:rPr>
              <a:t>La prova di Matematica &amp; Fisica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77837" y="1737996"/>
            <a:ext cx="814364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strike="sngStrike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Matematica come strumento per la soluzione di un problema di Fisica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strike="sngStrike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Fisica come contestualizzazione per un tema di  Matematica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strike="sngStrike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Un problema di Matematica e uno di Fisica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prova integrata di Matematica &amp; Fisica per la valutazione delle competenze sui contenuti dettagliati nei QR</a:t>
            </a:r>
          </a:p>
        </p:txBody>
      </p:sp>
      <p:sp>
        <p:nvSpPr>
          <p:cNvPr id="5" name="Rettangolo 4"/>
          <p:cNvSpPr/>
          <p:nvPr/>
        </p:nvSpPr>
        <p:spPr>
          <a:xfrm>
            <a:off x="471706" y="1743177"/>
            <a:ext cx="82223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Matematica come strumento per la soluzione di un problema di Fisica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Fisica come contestualizzazione per un tema di  Matematica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Un problema di Matematica e uno di Fisica</a:t>
            </a:r>
          </a:p>
        </p:txBody>
      </p:sp>
    </p:spTree>
    <p:extLst>
      <p:ext uri="{BB962C8B-B14F-4D97-AF65-F5344CB8AC3E}">
        <p14:creationId xmlns:p14="http://schemas.microsoft.com/office/powerpoint/2010/main" val="430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0FE3DBBB-53ED-438E-AC82-1452D05A9DFC}"/>
              </a:ext>
            </a:extLst>
          </p:cNvPr>
          <p:cNvSpPr txBox="1">
            <a:spLocks/>
          </p:cNvSpPr>
          <p:nvPr/>
        </p:nvSpPr>
        <p:spPr>
          <a:xfrm>
            <a:off x="246743" y="284729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Struttura della prova d’Esame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25020" y="1238125"/>
            <a:ext cx="8143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E1F75E8-E3DB-41F5-A5DC-B1A8373166C9}"/>
              </a:ext>
            </a:extLst>
          </p:cNvPr>
          <p:cNvSpPr/>
          <p:nvPr/>
        </p:nvSpPr>
        <p:spPr>
          <a:xfrm>
            <a:off x="177831" y="1084889"/>
            <a:ext cx="86046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La prova consiste nella </a:t>
            </a:r>
            <a:r>
              <a:rPr lang="it-IT" dirty="0">
                <a:solidFill>
                  <a:srgbClr val="C00000"/>
                </a:solidFill>
              </a:rPr>
              <a:t>soluzione di </a:t>
            </a:r>
            <a:r>
              <a:rPr lang="it-IT" u="sng" dirty="0">
                <a:solidFill>
                  <a:srgbClr val="C00000"/>
                </a:solidFill>
              </a:rPr>
              <a:t>un problema</a:t>
            </a:r>
            <a:r>
              <a:rPr lang="it-IT" dirty="0">
                <a:solidFill>
                  <a:srgbClr val="C00000"/>
                </a:solidFill>
              </a:rPr>
              <a:t> a scelta </a:t>
            </a:r>
            <a:r>
              <a:rPr lang="it-IT" dirty="0"/>
              <a:t>del candidato </a:t>
            </a:r>
            <a:r>
              <a:rPr lang="it-IT" u="sng" dirty="0">
                <a:solidFill>
                  <a:srgbClr val="C00000"/>
                </a:solidFill>
              </a:rPr>
              <a:t>tra due </a:t>
            </a:r>
            <a:r>
              <a:rPr lang="it-IT" dirty="0"/>
              <a:t>proposte e nella risposta a </a:t>
            </a:r>
            <a:r>
              <a:rPr lang="it-IT" u="sng" dirty="0">
                <a:solidFill>
                  <a:srgbClr val="C00000"/>
                </a:solidFill>
              </a:rPr>
              <a:t>quattro</a:t>
            </a:r>
            <a:r>
              <a:rPr lang="it-IT" dirty="0">
                <a:solidFill>
                  <a:srgbClr val="C00000"/>
                </a:solidFill>
              </a:rPr>
              <a:t> quesiti </a:t>
            </a:r>
            <a:r>
              <a:rPr lang="it-IT" u="sng" dirty="0">
                <a:solidFill>
                  <a:srgbClr val="C00000"/>
                </a:solidFill>
              </a:rPr>
              <a:t>tra otto </a:t>
            </a:r>
            <a:r>
              <a:rPr lang="it-IT" dirty="0">
                <a:solidFill>
                  <a:srgbClr val="C00000"/>
                </a:solidFill>
              </a:rPr>
              <a:t>proposte</a:t>
            </a:r>
            <a:r>
              <a:rPr lang="it-IT" dirty="0"/>
              <a:t>.</a:t>
            </a:r>
          </a:p>
          <a:p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Essa è finalizzata ad accertare l'acquisizione dei principali concetti e metodi della matematica di base, anche in una prospettiva storico-critica, in relazione ai contenuti previsti dalle vigenti Indicazioni Nazionali per l’intero percorso di studio del liceo scientifico.</a:t>
            </a:r>
          </a:p>
          <a:p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In particolare, la prova mira a rilevare la comprensione e la padronanza del metodo dimostrativo nei vari ambiti della matematica e la capacità di argomentare correttamente applicando metodi e concetti matematici, attraverso l’uso del ragionamento logico. In riferimento ai vari nuclei tematici potrà essere richiesta sia la verifica o la dimostrazione di proposizioni, anche utilizzando il principio di induzione, sia la costruzione di esempi o controesempi, l'applicazione di teoremi o procedure, come anche la costruzione o la discussione di modelli e la risoluzione di problemi.</a:t>
            </a:r>
          </a:p>
          <a:p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I problemi potranno avere carattere astratto, applicativo o anche contenere riferimenti a testi classici o momenti storici significativi della matematica. Il ruolo dei calcoli sarà limitato a situazioni semplici e non artificiose.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87C7F41-CFA3-4981-820D-A2F121F9C08F}"/>
              </a:ext>
            </a:extLst>
          </p:cNvPr>
          <p:cNvSpPr/>
          <p:nvPr/>
        </p:nvSpPr>
        <p:spPr>
          <a:xfrm>
            <a:off x="194519" y="1802903"/>
            <a:ext cx="8604649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it-IT" sz="2400" b="1" u="sng" dirty="0"/>
              <a:t>Indicazioni (</a:t>
            </a:r>
            <a:r>
              <a:rPr lang="it-IT" sz="2400" b="1" u="sng" dirty="0">
                <a:solidFill>
                  <a:srgbClr val="C00000"/>
                </a:solidFill>
              </a:rPr>
              <a:t>provvisorie</a:t>
            </a:r>
            <a:r>
              <a:rPr lang="it-IT" sz="2400" b="1" u="sng" dirty="0"/>
              <a:t>)</a:t>
            </a: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Due problemi di Matematica &amp; Fisica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4-5 Quesiti di Matematica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4-3 Quesiti di Fisica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Nessun vincolo sulla scelta dei quesiti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Peso maggiore della Matematica</a:t>
            </a:r>
          </a:p>
        </p:txBody>
      </p:sp>
    </p:spTree>
    <p:extLst>
      <p:ext uri="{BB962C8B-B14F-4D97-AF65-F5344CB8AC3E}">
        <p14:creationId xmlns:p14="http://schemas.microsoft.com/office/powerpoint/2010/main" val="1739554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0FE3DBBB-53ED-438E-AC82-1452D05A9DFC}"/>
              </a:ext>
            </a:extLst>
          </p:cNvPr>
          <p:cNvSpPr txBox="1">
            <a:spLocks/>
          </p:cNvSpPr>
          <p:nvPr/>
        </p:nvSpPr>
        <p:spPr>
          <a:xfrm>
            <a:off x="246743" y="284729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Struttura della prova d’Esame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25020" y="1238125"/>
            <a:ext cx="8143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E1F75E8-E3DB-41F5-A5DC-B1A8373166C9}"/>
              </a:ext>
            </a:extLst>
          </p:cNvPr>
          <p:cNvSpPr/>
          <p:nvPr/>
        </p:nvSpPr>
        <p:spPr>
          <a:xfrm>
            <a:off x="177831" y="1084889"/>
            <a:ext cx="86046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La prova consiste nella </a:t>
            </a:r>
            <a:r>
              <a:rPr lang="it-IT" dirty="0">
                <a:solidFill>
                  <a:srgbClr val="C00000"/>
                </a:solidFill>
              </a:rPr>
              <a:t>soluzione di </a:t>
            </a:r>
            <a:r>
              <a:rPr lang="it-IT" u="sng" dirty="0">
                <a:solidFill>
                  <a:srgbClr val="C00000"/>
                </a:solidFill>
              </a:rPr>
              <a:t>un problema</a:t>
            </a:r>
            <a:r>
              <a:rPr lang="it-IT" dirty="0">
                <a:solidFill>
                  <a:srgbClr val="C00000"/>
                </a:solidFill>
              </a:rPr>
              <a:t> a scelta </a:t>
            </a:r>
            <a:r>
              <a:rPr lang="it-IT" dirty="0"/>
              <a:t>del candidato </a:t>
            </a:r>
            <a:r>
              <a:rPr lang="it-IT" u="sng" dirty="0">
                <a:solidFill>
                  <a:srgbClr val="C00000"/>
                </a:solidFill>
              </a:rPr>
              <a:t>tra due </a:t>
            </a:r>
            <a:r>
              <a:rPr lang="it-IT" dirty="0"/>
              <a:t>proposte e nella risposta a </a:t>
            </a:r>
            <a:r>
              <a:rPr lang="it-IT" u="sng" dirty="0">
                <a:solidFill>
                  <a:srgbClr val="C00000"/>
                </a:solidFill>
              </a:rPr>
              <a:t>quattro</a:t>
            </a:r>
            <a:r>
              <a:rPr lang="it-IT" dirty="0">
                <a:solidFill>
                  <a:srgbClr val="C00000"/>
                </a:solidFill>
              </a:rPr>
              <a:t> quesiti </a:t>
            </a:r>
            <a:r>
              <a:rPr lang="it-IT" u="sng" dirty="0">
                <a:solidFill>
                  <a:srgbClr val="C00000"/>
                </a:solidFill>
              </a:rPr>
              <a:t>tra otto </a:t>
            </a:r>
            <a:r>
              <a:rPr lang="it-IT" dirty="0">
                <a:solidFill>
                  <a:srgbClr val="C00000"/>
                </a:solidFill>
              </a:rPr>
              <a:t>proposte</a:t>
            </a:r>
            <a:r>
              <a:rPr lang="it-IT" dirty="0"/>
              <a:t>.</a:t>
            </a:r>
          </a:p>
          <a:p>
            <a:r>
              <a:rPr lang="it-IT" dirty="0"/>
              <a:t>Essa è finalizzata ad accertare </a:t>
            </a:r>
            <a:r>
              <a:rPr lang="it-IT" dirty="0">
                <a:highlight>
                  <a:srgbClr val="FFFF00"/>
                </a:highlight>
              </a:rPr>
              <a:t>l'acquisizione dei principali </a:t>
            </a:r>
            <a:r>
              <a:rPr lang="it-IT" b="1" dirty="0">
                <a:solidFill>
                  <a:srgbClr val="C00000"/>
                </a:solidFill>
                <a:highlight>
                  <a:srgbClr val="FFFF00"/>
                </a:highlight>
              </a:rPr>
              <a:t>concetti e metodi </a:t>
            </a:r>
            <a:r>
              <a:rPr lang="it-IT" dirty="0">
                <a:highlight>
                  <a:srgbClr val="FFFF00"/>
                </a:highlight>
              </a:rPr>
              <a:t>della</a:t>
            </a:r>
            <a:r>
              <a:rPr lang="it-IT" dirty="0">
                <a:solidFill>
                  <a:srgbClr val="C00000"/>
                </a:solidFill>
                <a:highlight>
                  <a:srgbClr val="FFFF00"/>
                </a:highlight>
              </a:rPr>
              <a:t> matematica di base</a:t>
            </a:r>
            <a:r>
              <a:rPr lang="it-IT" dirty="0">
                <a:highlight>
                  <a:srgbClr val="FFFF00"/>
                </a:highlight>
              </a:rPr>
              <a:t>, anche in una prospettiva storico-critica, in relazione ai contenuti previsti dalle vigenti </a:t>
            </a:r>
            <a:r>
              <a:rPr lang="it-IT" dirty="0">
                <a:solidFill>
                  <a:srgbClr val="C00000"/>
                </a:solidFill>
                <a:highlight>
                  <a:srgbClr val="FFFF00"/>
                </a:highlight>
              </a:rPr>
              <a:t>Indicazioni Nazionali </a:t>
            </a:r>
            <a:r>
              <a:rPr lang="it-IT" dirty="0">
                <a:highlight>
                  <a:srgbClr val="FFFF00"/>
                </a:highlight>
              </a:rPr>
              <a:t>per </a:t>
            </a:r>
            <a:r>
              <a:rPr lang="it-IT" b="1" u="sng" dirty="0">
                <a:highlight>
                  <a:srgbClr val="FFFF00"/>
                </a:highlight>
              </a:rPr>
              <a:t>l’intero percorso di studio del liceo scientifico</a:t>
            </a:r>
            <a:r>
              <a:rPr lang="it-IT" dirty="0">
                <a:highlight>
                  <a:srgbClr val="FFFF00"/>
                </a:highlight>
              </a:rPr>
              <a:t>.</a:t>
            </a:r>
          </a:p>
          <a:p>
            <a:r>
              <a:rPr lang="it-IT" dirty="0"/>
              <a:t>Essa è finalizzata ad accertare </a:t>
            </a:r>
            <a:r>
              <a:rPr lang="it-IT" dirty="0">
                <a:highlight>
                  <a:srgbClr val="00FFFF"/>
                </a:highlight>
              </a:rPr>
              <a:t>l'acquisizione dei </a:t>
            </a:r>
            <a:r>
              <a:rPr lang="it-IT" b="1" dirty="0">
                <a:solidFill>
                  <a:srgbClr val="C00000"/>
                </a:solidFill>
                <a:highlight>
                  <a:srgbClr val="00FFFF"/>
                </a:highlight>
              </a:rPr>
              <a:t>concetti e dei metodi </a:t>
            </a:r>
            <a:r>
              <a:rPr lang="it-IT" dirty="0">
                <a:highlight>
                  <a:srgbClr val="00FFFF"/>
                </a:highlight>
              </a:rPr>
              <a:t>della </a:t>
            </a:r>
            <a:r>
              <a:rPr lang="it-IT" dirty="0">
                <a:solidFill>
                  <a:srgbClr val="C00000"/>
                </a:solidFill>
                <a:highlight>
                  <a:srgbClr val="00FFFF"/>
                </a:highlight>
              </a:rPr>
              <a:t>fisica</a:t>
            </a:r>
            <a:r>
              <a:rPr lang="it-IT" dirty="0">
                <a:highlight>
                  <a:srgbClr val="00FFFF"/>
                </a:highlight>
              </a:rPr>
              <a:t> con riferimento ai </a:t>
            </a:r>
            <a:r>
              <a:rPr lang="it-IT" b="1" u="sng" dirty="0">
                <a:solidFill>
                  <a:srgbClr val="C00000"/>
                </a:solidFill>
                <a:highlight>
                  <a:srgbClr val="00FFFF"/>
                </a:highlight>
              </a:rPr>
              <a:t>Nuclei Tematici fondamentali </a:t>
            </a:r>
            <a:r>
              <a:rPr lang="it-IT" u="sng" dirty="0">
                <a:solidFill>
                  <a:srgbClr val="C00000"/>
                </a:solidFill>
                <a:highlight>
                  <a:srgbClr val="00FFFF"/>
                </a:highlight>
              </a:rPr>
              <a:t>che connettono verticalmente gli argomenti trattati nel percorso di studio</a:t>
            </a:r>
            <a:r>
              <a:rPr lang="it-IT" dirty="0">
                <a:highlight>
                  <a:srgbClr val="00FFFF"/>
                </a:highlight>
              </a:rPr>
              <a:t>, in relazione ai contenuti previsti dalle vigenti Indicazioni Nazionali per il liceo scientifico. </a:t>
            </a:r>
          </a:p>
          <a:p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In particolare, la prova mira a rilevare la comprensione e la padronanza del metodo dimostrativo nei vari ambiti della matematica e la capacità di argomentare correttamente applicando metodi e concetti matematici, attraverso l’uso del ragionamento logico. In riferimento ai vari nuclei tematici potrà essere richiesta sia la verifica o la dimostrazione di proposizioni, anche utilizzando il principio di induzione, sia la costruzione di esempi o controesempi, l'applicazione di teoremi o procedure, come anche la costruzione o la discussione di modelli e la risoluzione di problemi.</a:t>
            </a:r>
          </a:p>
          <a:p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I problemi potranno avere carattere astratto, applicativo o anche contenere riferimenti a testi classici o momenti storici significativi della matematica. Il ruolo dei calcoli sarà limitato a situazioni semplici e non artificiose.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F5D43C8-1A23-4F9C-A8D0-70788810800A}"/>
              </a:ext>
            </a:extLst>
          </p:cNvPr>
          <p:cNvSpPr/>
          <p:nvPr/>
        </p:nvSpPr>
        <p:spPr>
          <a:xfrm>
            <a:off x="246743" y="3999810"/>
            <a:ext cx="8604649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it-IT" sz="2400" b="1" u="sng" dirty="0"/>
              <a:t>Indicazioni (</a:t>
            </a:r>
            <a:r>
              <a:rPr lang="it-IT" sz="2400" b="1" u="sng" dirty="0">
                <a:solidFill>
                  <a:srgbClr val="C00000"/>
                </a:solidFill>
              </a:rPr>
              <a:t>provvisorie</a:t>
            </a:r>
            <a:r>
              <a:rPr lang="it-IT" sz="2400" b="1" u="sng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Modifiche graduali e misure di accompagnamento (simulazioni, esempi, </a:t>
            </a:r>
            <a:r>
              <a:rPr lang="it-IT" sz="2400" dirty="0" err="1"/>
              <a:t>etc</a:t>
            </a:r>
            <a:r>
              <a:rPr lang="it-IT" sz="2400" dirty="0"/>
              <a:t>…)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B39A275-2A62-4CFF-A5B1-0D22A07A09A2}"/>
              </a:ext>
            </a:extLst>
          </p:cNvPr>
          <p:cNvSpPr txBox="1"/>
          <p:nvPr/>
        </p:nvSpPr>
        <p:spPr>
          <a:xfrm>
            <a:off x="8113690" y="1661375"/>
            <a:ext cx="668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2060"/>
                </a:solidFill>
              </a:rPr>
              <a:t>MAT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EA3C4CB-9AE1-4573-A477-1F655D5E2926}"/>
              </a:ext>
            </a:extLst>
          </p:cNvPr>
          <p:cNvSpPr txBox="1"/>
          <p:nvPr/>
        </p:nvSpPr>
        <p:spPr>
          <a:xfrm>
            <a:off x="8113690" y="2660215"/>
            <a:ext cx="668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2060"/>
                </a:solidFill>
              </a:rPr>
              <a:t>FIS</a:t>
            </a:r>
          </a:p>
        </p:txBody>
      </p:sp>
    </p:spTree>
    <p:extLst>
      <p:ext uri="{BB962C8B-B14F-4D97-AF65-F5344CB8AC3E}">
        <p14:creationId xmlns:p14="http://schemas.microsoft.com/office/powerpoint/2010/main" val="856130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CEA6CA92-AE9F-4001-BF4C-A0EA983E909B}"/>
              </a:ext>
            </a:extLst>
          </p:cNvPr>
          <p:cNvSpPr/>
          <p:nvPr/>
        </p:nvSpPr>
        <p:spPr>
          <a:xfrm>
            <a:off x="124530" y="3305430"/>
            <a:ext cx="8761722" cy="304698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r"/>
            <a:endParaRPr lang="it-IT" sz="2400" dirty="0"/>
          </a:p>
          <a:p>
            <a:pPr algn="r"/>
            <a:endParaRPr lang="it-IT" sz="2400" dirty="0"/>
          </a:p>
          <a:p>
            <a:pPr algn="r"/>
            <a:endParaRPr lang="it-IT" sz="2400" dirty="0"/>
          </a:p>
          <a:p>
            <a:pPr algn="r"/>
            <a:endParaRPr lang="it-IT" sz="2400" dirty="0"/>
          </a:p>
          <a:p>
            <a:pPr algn="r"/>
            <a:endParaRPr lang="it-IT" sz="2400" dirty="0"/>
          </a:p>
          <a:p>
            <a:pPr algn="r"/>
            <a:endParaRPr lang="it-IT" sz="2400" dirty="0"/>
          </a:p>
          <a:p>
            <a:pPr algn="r"/>
            <a:endParaRPr lang="it-IT" sz="2400" dirty="0"/>
          </a:p>
          <a:p>
            <a:pPr algn="r"/>
            <a:r>
              <a:rPr lang="it-IT" sz="2400" dirty="0" err="1"/>
              <a:t>Fis</a:t>
            </a:r>
            <a:endParaRPr lang="it-IT" sz="240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F6908FB-0154-4BB2-B89F-60E47D159883}"/>
              </a:ext>
            </a:extLst>
          </p:cNvPr>
          <p:cNvSpPr/>
          <p:nvPr/>
        </p:nvSpPr>
        <p:spPr>
          <a:xfrm>
            <a:off x="124530" y="911977"/>
            <a:ext cx="8761722" cy="304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pPr algn="r"/>
            <a:r>
              <a:rPr lang="it-IT" sz="2400" dirty="0" err="1"/>
              <a:t>Mat</a:t>
            </a:r>
            <a:endParaRPr lang="it-IT" sz="2400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0FE3DBBB-53ED-438E-AC82-1452D05A9DFC}"/>
              </a:ext>
            </a:extLst>
          </p:cNvPr>
          <p:cNvSpPr txBox="1">
            <a:spLocks/>
          </p:cNvSpPr>
          <p:nvPr/>
        </p:nvSpPr>
        <p:spPr>
          <a:xfrm>
            <a:off x="246743" y="284729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Struttura della prova d’Esame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25020" y="1238125"/>
            <a:ext cx="8143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E1F75E8-E3DB-41F5-A5DC-B1A8373166C9}"/>
              </a:ext>
            </a:extLst>
          </p:cNvPr>
          <p:cNvSpPr/>
          <p:nvPr/>
        </p:nvSpPr>
        <p:spPr>
          <a:xfrm>
            <a:off x="194519" y="919074"/>
            <a:ext cx="860464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dirty="0"/>
              <a:t>In particolare, la prova mira a rilevare la comprensione e la </a:t>
            </a:r>
            <a:r>
              <a:rPr lang="it-IT" b="1" dirty="0">
                <a:solidFill>
                  <a:srgbClr val="C00000"/>
                </a:solidFill>
              </a:rPr>
              <a:t>padronanza del metodo dimostrativo</a:t>
            </a:r>
            <a:r>
              <a:rPr lang="it-IT" dirty="0"/>
              <a:t> nei vari ambiti della matematica e </a:t>
            </a:r>
            <a:r>
              <a:rPr lang="it-IT" b="1" dirty="0"/>
              <a:t>la capacità di argomentare</a:t>
            </a:r>
            <a:r>
              <a:rPr lang="it-IT" dirty="0"/>
              <a:t> correttamente applicando </a:t>
            </a:r>
            <a:r>
              <a:rPr lang="it-IT" b="1" dirty="0"/>
              <a:t>metodi e concetti matematici</a:t>
            </a:r>
            <a:r>
              <a:rPr lang="it-IT" dirty="0"/>
              <a:t>, attraverso l’uso del </a:t>
            </a:r>
            <a:r>
              <a:rPr lang="it-IT" b="1" dirty="0"/>
              <a:t>ragionamento logico</a:t>
            </a:r>
            <a:r>
              <a:rPr lang="it-IT" dirty="0"/>
              <a:t>. </a:t>
            </a:r>
          </a:p>
          <a:p>
            <a:pPr algn="just">
              <a:spcAft>
                <a:spcPts val="600"/>
              </a:spcAft>
            </a:pPr>
            <a:r>
              <a:rPr lang="it-IT" b="1" dirty="0"/>
              <a:t>In riferimento ai vari nuclei tematici </a:t>
            </a:r>
            <a:r>
              <a:rPr lang="it-IT" dirty="0"/>
              <a:t>potrà essere richiesta sia la verifica o la dimostrazione (…) l'applicazione di teoremi o procedure, (…) la </a:t>
            </a:r>
            <a:r>
              <a:rPr lang="it-IT" b="1" dirty="0"/>
              <a:t>costruzione o la discussione di modelli e la risoluzione di problemi</a:t>
            </a:r>
            <a:r>
              <a:rPr lang="it-IT" dirty="0"/>
              <a:t>.</a:t>
            </a:r>
          </a:p>
          <a:p>
            <a:pPr algn="just">
              <a:spcAft>
                <a:spcPts val="600"/>
              </a:spcAft>
            </a:pPr>
            <a:r>
              <a:rPr lang="it-IT" dirty="0"/>
              <a:t>I problemi potranno avere carattere astratto, applicativo o anche contenere riferimenti a testi classici o momenti storici significativi della matematica. </a:t>
            </a:r>
            <a:r>
              <a:rPr lang="it-IT" b="1" dirty="0"/>
              <a:t>Il ruolo dei calcoli sarà limitato a situazioni semplici e non artificiose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4DA1EA4-EC42-4E9D-BB0F-3B499F684C6F}"/>
              </a:ext>
            </a:extLst>
          </p:cNvPr>
          <p:cNvSpPr/>
          <p:nvPr/>
        </p:nvSpPr>
        <p:spPr>
          <a:xfrm>
            <a:off x="194519" y="4100447"/>
            <a:ext cx="8321926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In particolare, la prova mira a rilevare la comprensione e la 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padronanza del metodo scientifico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e la 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capacità di argomentazione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fisica attraverso l’uso di 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ipotesi, analogie e leggi fisiche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In riferimento ai vari 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nuclei tematici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potrà essere richiesta, relativamente a fenomeni naturali o a esperimenti, la soluzione di problemi attraverso la 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costruzione e discussione di modelli,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la 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formalizzazione matematica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</a:rPr>
              <a:t>l’argomentazione qualitativa, l’analisi critica di dati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2566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0FE3DBBB-53ED-438E-AC82-1452D05A9DFC}"/>
              </a:ext>
            </a:extLst>
          </p:cNvPr>
          <p:cNvSpPr txBox="1">
            <a:spLocks/>
          </p:cNvSpPr>
          <p:nvPr/>
        </p:nvSpPr>
        <p:spPr>
          <a:xfrm>
            <a:off x="246743" y="284729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Struttura della prova d’Esame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25020" y="1560100"/>
            <a:ext cx="8143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E1F75E8-E3DB-41F5-A5DC-B1A8373166C9}"/>
              </a:ext>
            </a:extLst>
          </p:cNvPr>
          <p:cNvSpPr/>
          <p:nvPr/>
        </p:nvSpPr>
        <p:spPr>
          <a:xfrm>
            <a:off x="246742" y="1191479"/>
            <a:ext cx="86046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In particolare, la prova mira a rilevare la comprensione e la </a:t>
            </a:r>
            <a:r>
              <a:rPr lang="it-IT" b="1" dirty="0"/>
              <a:t>padronanza del metodo dimostrativo</a:t>
            </a:r>
            <a:r>
              <a:rPr lang="it-IT" dirty="0"/>
              <a:t> nei vari ambiti della </a:t>
            </a:r>
            <a:r>
              <a:rPr lang="it-IT" dirty="0">
                <a:highlight>
                  <a:srgbClr val="FFFF00"/>
                </a:highlight>
              </a:rPr>
              <a:t>matematica</a:t>
            </a:r>
            <a:r>
              <a:rPr lang="it-IT" dirty="0"/>
              <a:t> e </a:t>
            </a:r>
            <a:r>
              <a:rPr lang="it-IT" b="1" dirty="0"/>
              <a:t>la capacità di argomentare</a:t>
            </a:r>
            <a:r>
              <a:rPr lang="it-IT" dirty="0"/>
              <a:t> correttamente applicando </a:t>
            </a:r>
            <a:r>
              <a:rPr lang="it-IT" b="1" dirty="0"/>
              <a:t>metodi e concetti matematici</a:t>
            </a:r>
            <a:r>
              <a:rPr lang="it-IT" dirty="0"/>
              <a:t>, attraverso l’uso del </a:t>
            </a:r>
            <a:r>
              <a:rPr lang="it-IT" b="1" dirty="0"/>
              <a:t>ragionamento logico</a:t>
            </a:r>
            <a:r>
              <a:rPr lang="it-IT" dirty="0"/>
              <a:t>. </a:t>
            </a:r>
            <a:r>
              <a:rPr lang="it-IT" b="1" dirty="0"/>
              <a:t>In riferimento ai vari nuclei tematici </a:t>
            </a:r>
            <a:r>
              <a:rPr lang="it-IT" dirty="0"/>
              <a:t>potrà essere richiesta sia la verifica o la dimostrazione di proposizioni, anche utilizzando il principio di induzione, sia la costruzione di esempi o controesempi, l'applicazione di teoremi o procedure, come anche la </a:t>
            </a:r>
            <a:r>
              <a:rPr lang="it-IT" b="1" dirty="0"/>
              <a:t>costruzione o la discussione di modelli e la risoluzione di problemi</a:t>
            </a:r>
            <a:r>
              <a:rPr lang="it-IT" dirty="0"/>
              <a:t>.</a:t>
            </a:r>
          </a:p>
          <a:p>
            <a:r>
              <a:rPr lang="it-IT" dirty="0"/>
              <a:t>I problemi potranno avere carattere astratto, applicativo o anche contenere riferimenti a testi classici o momenti storici significativi della matematica. </a:t>
            </a:r>
            <a:r>
              <a:rPr lang="it-IT" b="1" dirty="0"/>
              <a:t>Il ruolo dei calcoli sarà limitato a situazioni semplici e non artificiose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F5D43C8-1A23-4F9C-A8D0-70788810800A}"/>
              </a:ext>
            </a:extLst>
          </p:cNvPr>
          <p:cNvSpPr/>
          <p:nvPr/>
        </p:nvSpPr>
        <p:spPr>
          <a:xfrm>
            <a:off x="269675" y="4278396"/>
            <a:ext cx="8604649" cy="19389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3E882D6-D601-453D-937A-D4691E40C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89" y="4519189"/>
            <a:ext cx="7671022" cy="145740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5AEB50C-2516-4FC7-81F6-7FA6E39F1C73}"/>
              </a:ext>
            </a:extLst>
          </p:cNvPr>
          <p:cNvSpPr txBox="1"/>
          <p:nvPr/>
        </p:nvSpPr>
        <p:spPr>
          <a:xfrm>
            <a:off x="120831" y="812285"/>
            <a:ext cx="1231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C00000"/>
                </a:solidFill>
              </a:rPr>
              <a:t>MAT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085023A-C58C-47F0-A0A3-A4490F13D325}"/>
              </a:ext>
            </a:extLst>
          </p:cNvPr>
          <p:cNvSpPr/>
          <p:nvPr/>
        </p:nvSpPr>
        <p:spPr>
          <a:xfrm>
            <a:off x="6684135" y="2653048"/>
            <a:ext cx="1723376" cy="270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1A6048B-2949-4D29-9DE3-C04538300D81}"/>
              </a:ext>
            </a:extLst>
          </p:cNvPr>
          <p:cNvSpPr/>
          <p:nvPr/>
        </p:nvSpPr>
        <p:spPr>
          <a:xfrm>
            <a:off x="269675" y="2893968"/>
            <a:ext cx="4843238" cy="270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D3CA44B-C57C-4774-A8AB-6F57046719F2}"/>
              </a:ext>
            </a:extLst>
          </p:cNvPr>
          <p:cNvSpPr/>
          <p:nvPr/>
        </p:nvSpPr>
        <p:spPr>
          <a:xfrm>
            <a:off x="5944643" y="3449011"/>
            <a:ext cx="2421619" cy="270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D0A9577-566B-438D-B68C-B4B56408B2AA}"/>
              </a:ext>
            </a:extLst>
          </p:cNvPr>
          <p:cNvSpPr/>
          <p:nvPr/>
        </p:nvSpPr>
        <p:spPr>
          <a:xfrm>
            <a:off x="220984" y="3703338"/>
            <a:ext cx="4441168" cy="334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787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0FE3DBBB-53ED-438E-AC82-1452D05A9DFC}"/>
              </a:ext>
            </a:extLst>
          </p:cNvPr>
          <p:cNvSpPr txBox="1">
            <a:spLocks/>
          </p:cNvSpPr>
          <p:nvPr/>
        </p:nvSpPr>
        <p:spPr>
          <a:xfrm>
            <a:off x="246743" y="284729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Quadri di riferimento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E9CE70-AC2D-4874-B564-1B70CA69A9FB}"/>
              </a:ext>
            </a:extLst>
          </p:cNvPr>
          <p:cNvSpPr txBox="1"/>
          <p:nvPr/>
        </p:nvSpPr>
        <p:spPr>
          <a:xfrm>
            <a:off x="656870" y="1061252"/>
            <a:ext cx="6759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6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it-IT" dirty="0"/>
              <a:t>Forniscono indicazioni relative a: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32694" y="2042797"/>
            <a:ext cx="81436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Alla struttura della prova d’esame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Ai nuclei tematici fondamentali e agli obiettivi della prova, in riferimento a ciascuna disciplina che può essere oggetto della seconda prova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Alla valutazione delle prove</a:t>
            </a:r>
          </a:p>
        </p:txBody>
      </p:sp>
    </p:spTree>
    <p:extLst>
      <p:ext uri="{BB962C8B-B14F-4D97-AF65-F5344CB8AC3E}">
        <p14:creationId xmlns:p14="http://schemas.microsoft.com/office/powerpoint/2010/main" val="497400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0FE3DBBB-53ED-438E-AC82-1452D05A9DFC}"/>
              </a:ext>
            </a:extLst>
          </p:cNvPr>
          <p:cNvSpPr txBox="1">
            <a:spLocks/>
          </p:cNvSpPr>
          <p:nvPr/>
        </p:nvSpPr>
        <p:spPr>
          <a:xfrm>
            <a:off x="246743" y="284729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Nuclei tematici (</a:t>
            </a:r>
            <a:r>
              <a:rPr lang="it-IT" dirty="0" err="1"/>
              <a:t>Mat</a:t>
            </a:r>
            <a:r>
              <a:rPr lang="it-IT" dirty="0"/>
              <a:t>)</a:t>
            </a:r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58A5BFE1-EFB6-44CA-B6F6-8DE7167C7E80}"/>
              </a:ext>
            </a:extLst>
          </p:cNvPr>
          <p:cNvSpPr txBox="1">
            <a:spLocks/>
          </p:cNvSpPr>
          <p:nvPr/>
        </p:nvSpPr>
        <p:spPr>
          <a:xfrm>
            <a:off x="0" y="1146628"/>
            <a:ext cx="4572000" cy="4221404"/>
          </a:xfrm>
          <a:prstGeom prst="rect">
            <a:avLst/>
          </a:prstGeom>
          <a:gradFill flip="none" rotWithShape="1">
            <a:gsLst>
              <a:gs pos="0">
                <a:srgbClr val="F29400">
                  <a:tint val="66000"/>
                  <a:satMod val="160000"/>
                </a:srgbClr>
              </a:gs>
              <a:gs pos="50000">
                <a:srgbClr val="F29400">
                  <a:tint val="44500"/>
                  <a:satMod val="160000"/>
                </a:srgbClr>
              </a:gs>
              <a:gs pos="100000">
                <a:srgbClr val="F29400">
                  <a:tint val="23500"/>
                  <a:satMod val="160000"/>
                </a:srgbClr>
              </a:gs>
            </a:gsLst>
            <a:lin ang="0" scaled="1"/>
            <a:tileRect/>
          </a:gradFill>
          <a:ln w="38100">
            <a:solidFill>
              <a:srgbClr val="005EA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800" dirty="0"/>
          </a:p>
          <a:p>
            <a:pPr marL="0" indent="0">
              <a:buFont typeface="Arial" pitchFamily="34" charset="0"/>
              <a:buNone/>
            </a:pPr>
            <a:r>
              <a:rPr lang="it-IT" sz="1800" b="1" dirty="0">
                <a:solidFill>
                  <a:srgbClr val="002060"/>
                </a:solidFill>
              </a:rPr>
              <a:t>ARITMETICA E ALGEBRA </a:t>
            </a:r>
            <a:endParaRPr lang="it-IT" sz="1800" dirty="0">
              <a:solidFill>
                <a:srgbClr val="002060"/>
              </a:solidFill>
            </a:endParaRPr>
          </a:p>
          <a:p>
            <a:r>
              <a:rPr lang="it-IT" sz="1800" dirty="0"/>
              <a:t>Rappresentazioni dei numeri e operazioni aritmetiche </a:t>
            </a:r>
          </a:p>
          <a:p>
            <a:r>
              <a:rPr lang="it-IT" sz="1800" dirty="0"/>
              <a:t>Algebra dei polinomi </a:t>
            </a:r>
          </a:p>
          <a:p>
            <a:r>
              <a:rPr lang="it-IT" sz="1800" dirty="0"/>
              <a:t>Equazioni, disequazioni e sistemi </a:t>
            </a:r>
          </a:p>
          <a:p>
            <a:endParaRPr lang="it-IT" sz="1800" dirty="0"/>
          </a:p>
          <a:p>
            <a:pPr marL="0" indent="0">
              <a:buFont typeface="Arial" pitchFamily="34" charset="0"/>
              <a:buNone/>
            </a:pPr>
            <a:r>
              <a:rPr lang="it-IT" sz="1800" b="1" dirty="0">
                <a:solidFill>
                  <a:srgbClr val="002060"/>
                </a:solidFill>
              </a:rPr>
              <a:t>GEOMETRIA EUCLIDEA E CARTESIANA </a:t>
            </a:r>
            <a:endParaRPr lang="it-IT" sz="1800" dirty="0">
              <a:solidFill>
                <a:srgbClr val="002060"/>
              </a:solidFill>
            </a:endParaRPr>
          </a:p>
          <a:p>
            <a:r>
              <a:rPr lang="it-IT" sz="1800" dirty="0"/>
              <a:t>Triangoli, cerchi, parallelogrammi </a:t>
            </a:r>
          </a:p>
          <a:p>
            <a:r>
              <a:rPr lang="it-IT" sz="1800" dirty="0"/>
              <a:t>Funzioni circolari </a:t>
            </a:r>
          </a:p>
          <a:p>
            <a:r>
              <a:rPr lang="it-IT" sz="1800" dirty="0"/>
              <a:t>Sistemi di riferimento e luoghi geometrici </a:t>
            </a:r>
          </a:p>
          <a:p>
            <a:r>
              <a:rPr lang="it-IT" sz="1800" dirty="0"/>
              <a:t>Figure geometriche nel piano e nello spazio </a:t>
            </a:r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A9B2ACE6-073D-45A6-A4E8-266C7F227146}"/>
              </a:ext>
            </a:extLst>
          </p:cNvPr>
          <p:cNvSpPr txBox="1">
            <a:spLocks/>
          </p:cNvSpPr>
          <p:nvPr/>
        </p:nvSpPr>
        <p:spPr>
          <a:xfrm>
            <a:off x="4737150" y="1146628"/>
            <a:ext cx="4406850" cy="4221404"/>
          </a:xfrm>
          <a:prstGeom prst="rect">
            <a:avLst/>
          </a:prstGeom>
          <a:gradFill flip="none" rotWithShape="1">
            <a:gsLst>
              <a:gs pos="0">
                <a:srgbClr val="F29400">
                  <a:tint val="66000"/>
                  <a:satMod val="160000"/>
                </a:srgbClr>
              </a:gs>
              <a:gs pos="50000">
                <a:srgbClr val="F29400">
                  <a:tint val="44500"/>
                  <a:satMod val="160000"/>
                </a:srgbClr>
              </a:gs>
              <a:gs pos="100000">
                <a:srgbClr val="F29400">
                  <a:tint val="23500"/>
                  <a:satMod val="160000"/>
                </a:srgbClr>
              </a:gs>
            </a:gsLst>
            <a:lin ang="0" scaled="1"/>
            <a:tileRect/>
          </a:gradFill>
          <a:ln w="38100">
            <a:solidFill>
              <a:srgbClr val="005EA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1800" b="1" dirty="0">
                <a:solidFill>
                  <a:srgbClr val="002060"/>
                </a:solidFill>
              </a:rPr>
              <a:t>INSIEMI E FUNZIONI </a:t>
            </a:r>
            <a:endParaRPr lang="it-IT" sz="1800" dirty="0">
              <a:solidFill>
                <a:srgbClr val="002060"/>
              </a:solidFill>
            </a:endParaRPr>
          </a:p>
          <a:p>
            <a:r>
              <a:rPr lang="it-IT" sz="1800" dirty="0"/>
              <a:t>Proprietà delle funzioni e delle successioni </a:t>
            </a:r>
          </a:p>
          <a:p>
            <a:r>
              <a:rPr lang="it-IT" sz="1800" dirty="0"/>
              <a:t>Funzioni e successioni elementari </a:t>
            </a:r>
          </a:p>
          <a:p>
            <a:r>
              <a:rPr lang="it-IT" sz="1800" dirty="0"/>
              <a:t>Calcolo differenziale </a:t>
            </a:r>
          </a:p>
          <a:p>
            <a:r>
              <a:rPr lang="it-IT" sz="1800" dirty="0"/>
              <a:t>Calcolo integrale </a:t>
            </a:r>
          </a:p>
          <a:p>
            <a:endParaRPr lang="it-IT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sz="1800" b="1" dirty="0">
                <a:solidFill>
                  <a:srgbClr val="002060"/>
                </a:solidFill>
                <a:highlight>
                  <a:srgbClr val="FFFF00"/>
                </a:highlight>
              </a:rPr>
              <a:t>PROBABILITÀ E STATISTICA </a:t>
            </a:r>
            <a:endParaRPr lang="it-IT" sz="180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r>
              <a:rPr lang="it-IT" sz="1800" dirty="0"/>
              <a:t>Probabilità di un evento </a:t>
            </a:r>
          </a:p>
          <a:p>
            <a:r>
              <a:rPr lang="it-IT" sz="1800" dirty="0"/>
              <a:t>Dipendenza probabilistica (</a:t>
            </a:r>
            <a:r>
              <a:rPr lang="it-IT" sz="1800" dirty="0" err="1">
                <a:highlight>
                  <a:srgbClr val="FFFF00"/>
                </a:highlight>
              </a:rPr>
              <a:t>Bayes</a:t>
            </a:r>
            <a:r>
              <a:rPr lang="it-IT" sz="1800" dirty="0"/>
              <a:t>)</a:t>
            </a:r>
          </a:p>
          <a:p>
            <a:r>
              <a:rPr lang="it-IT" sz="1800" dirty="0"/>
              <a:t>Statistica descrittiva 	</a:t>
            </a:r>
          </a:p>
        </p:txBody>
      </p:sp>
    </p:spTree>
    <p:extLst>
      <p:ext uri="{BB962C8B-B14F-4D97-AF65-F5344CB8AC3E}">
        <p14:creationId xmlns:p14="http://schemas.microsoft.com/office/powerpoint/2010/main" val="4261570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86E67BD-3F7C-460B-B50B-2B98268FBEE3}"/>
              </a:ext>
            </a:extLst>
          </p:cNvPr>
          <p:cNvSpPr/>
          <p:nvPr/>
        </p:nvSpPr>
        <p:spPr>
          <a:xfrm>
            <a:off x="101600" y="2671185"/>
            <a:ext cx="88682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Utilizzare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 le diverse rappresentazioni dei numeri, riconoscendone l’appartenenza agli insiemi 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N, Z, Q, R 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e 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C. 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Interpretare geometricamente le operazioni di addizione e di moltiplicazione in 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Mettere in relazione 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le radici di un polinomio, i suoi fattori lineari ed i suoi coefficienti. Applicare il principio d'identità dei polinomi.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Risolvere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, anche per via grafica, 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equazioni e disequazioni 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algebriche (e loro sistemi) fino al 2° grado ed equazioni o disequazioni ad esse riconducibili. </a:t>
            </a:r>
          </a:p>
        </p:txBody>
      </p:sp>
      <p:sp>
        <p:nvSpPr>
          <p:cNvPr id="17" name="Segnaposto testo 1">
            <a:extLst>
              <a:ext uri="{FF2B5EF4-FFF2-40B4-BE49-F238E27FC236}">
                <a16:creationId xmlns:a16="http://schemas.microsoft.com/office/drawing/2014/main" id="{6FA3EDEC-1C82-4866-8D39-3CC8D5BB66E3}"/>
              </a:ext>
            </a:extLst>
          </p:cNvPr>
          <p:cNvSpPr txBox="1">
            <a:spLocks/>
          </p:cNvSpPr>
          <p:nvPr/>
        </p:nvSpPr>
        <p:spPr>
          <a:xfrm>
            <a:off x="137885" y="319705"/>
            <a:ext cx="809897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it-IT" dirty="0"/>
              <a:t>Obiettivi della Prova (</a:t>
            </a:r>
            <a:r>
              <a:rPr lang="it-IT" dirty="0" err="1"/>
              <a:t>Mat</a:t>
            </a:r>
            <a:r>
              <a:rPr lang="it-IT" dirty="0"/>
              <a:t>): </a:t>
            </a:r>
          </a:p>
          <a:p>
            <a:r>
              <a:rPr lang="it-IT" sz="2400" dirty="0"/>
              <a:t>Con riferimento ai Nuclei Tematici fondamentali la prova intende accertare che il candidato sia in grado di: 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330F478-9D89-419E-815E-EFA1E676794A}"/>
              </a:ext>
            </a:extLst>
          </p:cNvPr>
          <p:cNvSpPr/>
          <p:nvPr/>
        </p:nvSpPr>
        <p:spPr>
          <a:xfrm>
            <a:off x="2081383" y="1720088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Aritmetica e Algebra</a:t>
            </a:r>
          </a:p>
        </p:txBody>
      </p:sp>
    </p:spTree>
    <p:extLst>
      <p:ext uri="{BB962C8B-B14F-4D97-AF65-F5344CB8AC3E}">
        <p14:creationId xmlns:p14="http://schemas.microsoft.com/office/powerpoint/2010/main" val="858286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86E67BD-3F7C-460B-B50B-2B98268FBEE3}"/>
              </a:ext>
            </a:extLst>
          </p:cNvPr>
          <p:cNvSpPr/>
          <p:nvPr/>
        </p:nvSpPr>
        <p:spPr>
          <a:xfrm>
            <a:off x="101600" y="2671185"/>
            <a:ext cx="88682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Utilizzare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 le diverse rappresentazioni dei numeri, riconoscendone l’appartenenza agli insiemi 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N, Z, Q, R 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e 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C. 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Interpretare geometricamente le operazioni di addizione e di moltiplicazione in 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Mettere in relazione 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le radici di un polinomio, i suoi fattori lineari ed i suoi coefficienti. Applicare il principio d'identità dei polinomi.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Risolvere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, anche per via grafica, 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equazioni e disequazioni 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algebriche (e loro sistemi) fino al 2° grado ed equazioni o disequazioni ad esse riconducibili. 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ABE01D5A-3FC6-4EB5-9027-734A6A9E4132}"/>
              </a:ext>
            </a:extLst>
          </p:cNvPr>
          <p:cNvGrpSpPr/>
          <p:nvPr/>
        </p:nvGrpSpPr>
        <p:grpSpPr>
          <a:xfrm>
            <a:off x="137885" y="2556345"/>
            <a:ext cx="8868229" cy="2246769"/>
            <a:chOff x="188674" y="3837553"/>
            <a:chExt cx="8868229" cy="2246769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B277FCF5-0059-4BA8-A4ED-5786694E843B}"/>
                </a:ext>
              </a:extLst>
            </p:cNvPr>
            <p:cNvSpPr/>
            <p:nvPr/>
          </p:nvSpPr>
          <p:spPr>
            <a:xfrm>
              <a:off x="188674" y="3837553"/>
              <a:ext cx="8868229" cy="22467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20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Utilizzare</a:t>
              </a:r>
              <a:r>
                <a:rPr lang="it-IT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le diverse rappresentazioni dei numeri, riconoscendone l’appartenenza agli insiemi </a:t>
              </a:r>
              <a:r>
                <a:rPr lang="it-IT" sz="20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N, Z, Q, R </a:t>
              </a:r>
              <a:r>
                <a:rPr lang="it-IT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 </a:t>
              </a:r>
              <a:r>
                <a:rPr lang="it-IT" sz="20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it-IT" sz="2000" b="1" dirty="0">
                  <a:solidFill>
                    <a:srgbClr val="000000"/>
                  </a:solidFill>
                  <a:highlight>
                    <a:srgbClr val="FFFF00"/>
                  </a:highlight>
                  <a:latin typeface="Calibri" panose="020F0502020204030204" pitchFamily="34" charset="0"/>
                </a:rPr>
                <a:t>. </a:t>
              </a:r>
              <a:r>
                <a:rPr lang="it-IT" sz="2000" dirty="0">
                  <a:solidFill>
                    <a:srgbClr val="000000"/>
                  </a:solidFill>
                  <a:highlight>
                    <a:srgbClr val="FFFF00"/>
                  </a:highlight>
                  <a:latin typeface="Calibri" panose="020F0502020204030204" pitchFamily="34" charset="0"/>
                </a:rPr>
                <a:t>Interpretare geometricamente le operazioni di addizione e di moltiplicazione in </a:t>
              </a:r>
              <a:r>
                <a:rPr lang="it-IT" sz="2000" b="1" dirty="0">
                  <a:solidFill>
                    <a:srgbClr val="000000"/>
                  </a:solidFill>
                  <a:highlight>
                    <a:srgbClr val="FFFF00"/>
                  </a:highlight>
                  <a:latin typeface="Calibri" panose="020F0502020204030204" pitchFamily="34" charset="0"/>
                </a:rPr>
                <a:t>C</a:t>
              </a:r>
              <a:r>
                <a:rPr lang="it-IT" sz="2000" dirty="0">
                  <a:solidFill>
                    <a:srgbClr val="000000"/>
                  </a:solidFill>
                  <a:highlight>
                    <a:srgbClr val="FFFF00"/>
                  </a:highlight>
                  <a:latin typeface="Calibri" panose="020F0502020204030204" pitchFamily="34" charset="0"/>
                </a:rPr>
                <a:t>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Mettere in relazione le radici di un polinomio, i suoi fattori lineari ed i suoi coefficienti. Applicare il principio d'identità dei polinomi.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Risolvere, anche per via grafica, equazioni e disequazioni algebriche (e loro sistemi) fino al 2° grado ed equazioni o disequazioni ad esse riconducibili. </a:t>
              </a:r>
            </a:p>
          </p:txBody>
        </p:sp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3315EC96-08D4-41CD-89D7-72C8004CAD76}"/>
                </a:ext>
              </a:extLst>
            </p:cNvPr>
            <p:cNvGrpSpPr/>
            <p:nvPr/>
          </p:nvGrpSpPr>
          <p:grpSpPr>
            <a:xfrm>
              <a:off x="1306273" y="4960937"/>
              <a:ext cx="6633029" cy="1016000"/>
              <a:chOff x="827314" y="3889829"/>
              <a:chExt cx="6633029" cy="1016000"/>
            </a:xfrm>
          </p:grpSpPr>
          <p:sp>
            <p:nvSpPr>
              <p:cNvPr id="10" name="Rettangolo con angoli arrotondati 9">
                <a:extLst>
                  <a:ext uri="{FF2B5EF4-FFF2-40B4-BE49-F238E27FC236}">
                    <a16:creationId xmlns:a16="http://schemas.microsoft.com/office/drawing/2014/main" id="{DC22A541-860C-40AF-AE40-B60C650C1F37}"/>
                  </a:ext>
                </a:extLst>
              </p:cNvPr>
              <p:cNvSpPr/>
              <p:nvPr/>
            </p:nvSpPr>
            <p:spPr>
              <a:xfrm>
                <a:off x="827314" y="3889829"/>
                <a:ext cx="6633029" cy="10160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6B577C8B-FDE6-4E10-91AF-59B72576DA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81314" y="3999095"/>
                <a:ext cx="2857899" cy="733527"/>
              </a:xfrm>
              <a:prstGeom prst="rect">
                <a:avLst/>
              </a:prstGeom>
            </p:spPr>
          </p:pic>
          <p:pic>
            <p:nvPicPr>
              <p:cNvPr id="9" name="Immagine 8">
                <a:extLst>
                  <a:ext uri="{FF2B5EF4-FFF2-40B4-BE49-F238E27FC236}">
                    <a16:creationId xmlns:a16="http://schemas.microsoft.com/office/drawing/2014/main" id="{3DB53911-CCF1-43F9-B525-DE0FFBFD3B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3303" y="4095995"/>
                <a:ext cx="2744358" cy="543001"/>
              </a:xfrm>
              <a:prstGeom prst="rect">
                <a:avLst/>
              </a:prstGeom>
            </p:spPr>
          </p:pic>
        </p:grpSp>
      </p:grpSp>
      <p:sp>
        <p:nvSpPr>
          <p:cNvPr id="17" name="Segnaposto testo 1">
            <a:extLst>
              <a:ext uri="{FF2B5EF4-FFF2-40B4-BE49-F238E27FC236}">
                <a16:creationId xmlns:a16="http://schemas.microsoft.com/office/drawing/2014/main" id="{6FA3EDEC-1C82-4866-8D39-3CC8D5BB66E3}"/>
              </a:ext>
            </a:extLst>
          </p:cNvPr>
          <p:cNvSpPr txBox="1">
            <a:spLocks/>
          </p:cNvSpPr>
          <p:nvPr/>
        </p:nvSpPr>
        <p:spPr>
          <a:xfrm>
            <a:off x="137885" y="319705"/>
            <a:ext cx="809897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it-IT" dirty="0"/>
              <a:t>Obiettivi della Prova (</a:t>
            </a:r>
            <a:r>
              <a:rPr lang="it-IT" dirty="0" err="1"/>
              <a:t>Mat</a:t>
            </a:r>
            <a:r>
              <a:rPr lang="it-IT" dirty="0"/>
              <a:t>): </a:t>
            </a:r>
          </a:p>
          <a:p>
            <a:r>
              <a:rPr lang="it-IT" sz="2400" dirty="0"/>
              <a:t>Con riferimento ai Nuclei Tematici fondamentali la prova intende accertare che il candidato sia in grado di: 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330F478-9D89-419E-815E-EFA1E676794A}"/>
              </a:ext>
            </a:extLst>
          </p:cNvPr>
          <p:cNvSpPr/>
          <p:nvPr/>
        </p:nvSpPr>
        <p:spPr>
          <a:xfrm>
            <a:off x="2081383" y="1720088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Aritmetica e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con angoli arrotondati 15">
                <a:extLst>
                  <a:ext uri="{FF2B5EF4-FFF2-40B4-BE49-F238E27FC236}">
                    <a16:creationId xmlns:a16="http://schemas.microsoft.com/office/drawing/2014/main" id="{89FEAB48-2122-45A8-8E11-607C73B21CBD}"/>
                  </a:ext>
                </a:extLst>
              </p:cNvPr>
              <p:cNvSpPr/>
              <p:nvPr/>
            </p:nvSpPr>
            <p:spPr>
              <a:xfrm>
                <a:off x="829871" y="5086224"/>
                <a:ext cx="7670800" cy="1260182"/>
              </a:xfrm>
              <a:prstGeom prst="roundRect">
                <a:avLst>
                  <a:gd name="adj" fmla="val 22508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3538" indent="-363538"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0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𝑘𝑟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𝑘𝑟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it-I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𝑘𝑟</m:t>
                        </m:r>
                      </m:sup>
                    </m:sSup>
                    <m:d>
                      <m:dPr>
                        <m:ctrlPr>
                          <a:rPr lang="it-IT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p>
                        </m:sSup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p>
                        </m:sSup>
                      </m:e>
                    </m:d>
                  </m:oMath>
                </a14:m>
                <a:r>
                  <a:rPr lang="it-IT" sz="2000" dirty="0"/>
                  <a:t>=</a:t>
                </a:r>
                <a:r>
                  <a:rPr lang="it-IT" sz="2000" dirty="0">
                    <a:solidFill>
                      <a:srgbClr val="C00000"/>
                    </a:solidFill>
                  </a:rPr>
                  <a:t>2</a:t>
                </a: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it-I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it-I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it-IT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𝑖𝑘𝑟</m:t>
                        </m:r>
                      </m:sup>
                    </m:sSup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16" name="Rettangolo con angoli arrotondati 15">
                <a:extLst>
                  <a:ext uri="{FF2B5EF4-FFF2-40B4-BE49-F238E27FC236}">
                    <a16:creationId xmlns:a16="http://schemas.microsoft.com/office/drawing/2014/main" id="{89FEAB48-2122-45A8-8E11-607C73B21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71" y="5086224"/>
                <a:ext cx="7670800" cy="1260182"/>
              </a:xfrm>
              <a:prstGeom prst="roundRect">
                <a:avLst>
                  <a:gd name="adj" fmla="val 22508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405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D61EC60-0EAC-4737-A39A-F72C3D42AFEE}"/>
              </a:ext>
            </a:extLst>
          </p:cNvPr>
          <p:cNvSpPr/>
          <p:nvPr/>
        </p:nvSpPr>
        <p:spPr>
          <a:xfrm>
            <a:off x="106272" y="2171507"/>
            <a:ext cx="878114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+mj-lt"/>
              <a:buAutoNum type="arabicPeriod"/>
            </a:pPr>
            <a:r>
              <a:rPr lang="it-IT" sz="2000" dirty="0">
                <a:solidFill>
                  <a:srgbClr val="005EA8"/>
                </a:solidFill>
              </a:rPr>
              <a:t>Utilizzare</a:t>
            </a:r>
            <a:r>
              <a:rPr lang="it-IT" sz="2000" dirty="0"/>
              <a:t> i risultati principali della geometria euclidea, in particolare la geometria del triangolo e del cerchio, le proprietà dei parallelogrammi, la similitudine e gli elementi fondamentali della geometria solida.</a:t>
            </a:r>
            <a:endParaRPr lang="it-IT" sz="4000" dirty="0"/>
          </a:p>
          <a:p>
            <a:pPr lvl="0" algn="just">
              <a:buFont typeface="Calibri" panose="020F0502020204030204" pitchFamily="34" charset="0"/>
              <a:buAutoNum type="arabicPeriod"/>
            </a:pPr>
            <a:r>
              <a:rPr lang="it-IT" sz="2000" dirty="0">
                <a:solidFill>
                  <a:srgbClr val="005EA8"/>
                </a:solidFill>
              </a:rPr>
              <a:t>Dimostrare</a:t>
            </a:r>
            <a:r>
              <a:rPr lang="it-IT" sz="2000" dirty="0"/>
              <a:t> proposizioni di geometria euclidea, con metodo sintetico o analitico.</a:t>
            </a:r>
          </a:p>
          <a:p>
            <a:pPr lvl="0" algn="just">
              <a:buFont typeface="Calibri" panose="020F0502020204030204" pitchFamily="34" charset="0"/>
              <a:buAutoNum type="arabicPeriod"/>
            </a:pPr>
            <a:r>
              <a:rPr lang="it-IT" sz="2000" dirty="0">
                <a:solidFill>
                  <a:srgbClr val="005EA8"/>
                </a:solidFill>
              </a:rPr>
              <a:t>Servirsi</a:t>
            </a:r>
            <a:r>
              <a:rPr lang="it-IT" sz="2000" dirty="0"/>
              <a:t> delle funzioni circolari per </a:t>
            </a:r>
            <a:r>
              <a:rPr lang="it-IT" sz="2000" dirty="0">
                <a:solidFill>
                  <a:srgbClr val="005EA8"/>
                </a:solidFill>
              </a:rPr>
              <a:t>esprimere</a:t>
            </a:r>
            <a:r>
              <a:rPr lang="it-IT" sz="2000" dirty="0"/>
              <a:t> relazioni tra gli elementi di una data configurazione geometrica.</a:t>
            </a:r>
          </a:p>
          <a:p>
            <a:pPr lvl="0" algn="just">
              <a:buFont typeface="Calibri" panose="020F0502020204030204" pitchFamily="34" charset="0"/>
              <a:buAutoNum type="arabicPeriod"/>
            </a:pPr>
            <a:r>
              <a:rPr lang="it-IT" sz="2000" dirty="0">
                <a:solidFill>
                  <a:srgbClr val="005EA8"/>
                </a:solidFill>
              </a:rPr>
              <a:t>Scegliere</a:t>
            </a:r>
            <a:r>
              <a:rPr lang="it-IT" sz="2000" dirty="0"/>
              <a:t> opportuni sistemi di riferimento per l’analisi di un problema.</a:t>
            </a:r>
          </a:p>
          <a:p>
            <a:pPr lvl="0" algn="just">
              <a:buFont typeface="Calibri" panose="020F0502020204030204" pitchFamily="34" charset="0"/>
              <a:buAutoNum type="arabicPeriod"/>
            </a:pPr>
            <a:r>
              <a:rPr lang="it-IT" sz="2000" dirty="0">
                <a:solidFill>
                  <a:srgbClr val="005EA8"/>
                </a:solidFill>
              </a:rPr>
              <a:t>Determinare</a:t>
            </a:r>
            <a:r>
              <a:rPr lang="it-IT" sz="2000" dirty="0"/>
              <a:t> luoghi geometrici a partire da proprietà assegnate.</a:t>
            </a:r>
          </a:p>
          <a:p>
            <a:pPr lvl="0" algn="just">
              <a:buFont typeface="Calibri" panose="020F0502020204030204" pitchFamily="34" charset="0"/>
              <a:buAutoNum type="arabicPeriod"/>
            </a:pPr>
            <a:r>
              <a:rPr lang="it-IT" sz="2000" dirty="0">
                <a:solidFill>
                  <a:srgbClr val="005EA8"/>
                </a:solidFill>
              </a:rPr>
              <a:t>Porre in relazione </a:t>
            </a:r>
            <a:r>
              <a:rPr lang="it-IT" sz="2000" dirty="0"/>
              <a:t>equazioni e disequazioni con le corrispondenti parti del piano.</a:t>
            </a:r>
          </a:p>
          <a:p>
            <a:pPr lvl="0" algn="just">
              <a:buFont typeface="Calibri" panose="020F0502020204030204" pitchFamily="34" charset="0"/>
              <a:buAutoNum type="arabicPeriod"/>
            </a:pPr>
            <a:r>
              <a:rPr lang="it-IT" sz="2000" dirty="0">
                <a:solidFill>
                  <a:srgbClr val="005EA8"/>
                </a:solidFill>
              </a:rPr>
              <a:t>Applicare</a:t>
            </a:r>
            <a:r>
              <a:rPr lang="it-IT" sz="2000" dirty="0"/>
              <a:t> simmetrie, traslazioni e dilatazioni riconoscendone i rispettivi invarianti.</a:t>
            </a:r>
          </a:p>
          <a:p>
            <a:pPr lvl="0" algn="just">
              <a:buFont typeface="+mj-lt"/>
              <a:buAutoNum type="arabicPeriod"/>
            </a:pPr>
            <a:r>
              <a:rPr lang="it-IT" sz="2000" dirty="0">
                <a:solidFill>
                  <a:srgbClr val="005EA8"/>
                </a:solidFill>
              </a:rPr>
              <a:t>Studiare rette</a:t>
            </a:r>
            <a:r>
              <a:rPr lang="it-IT" sz="2000" dirty="0"/>
              <a:t>, coniche e loro intersezioni nel piano nonché rette, piani, superfici sferiche e loro intersezioni nello spazio utilizzando le coordinate cartesiane.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E2E92CD-6575-4187-85A6-951131177B85}"/>
              </a:ext>
            </a:extLst>
          </p:cNvPr>
          <p:cNvSpPr/>
          <p:nvPr/>
        </p:nvSpPr>
        <p:spPr>
          <a:xfrm>
            <a:off x="1134128" y="1604355"/>
            <a:ext cx="5047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GEOMETRIA EUCLIDEA E CARTESIANA 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22" name="Segnaposto testo 1">
            <a:extLst>
              <a:ext uri="{FF2B5EF4-FFF2-40B4-BE49-F238E27FC236}">
                <a16:creationId xmlns:a16="http://schemas.microsoft.com/office/drawing/2014/main" id="{14EB332B-CBFA-431D-809D-D9C79A695CB7}"/>
              </a:ext>
            </a:extLst>
          </p:cNvPr>
          <p:cNvSpPr txBox="1">
            <a:spLocks/>
          </p:cNvSpPr>
          <p:nvPr/>
        </p:nvSpPr>
        <p:spPr>
          <a:xfrm>
            <a:off x="137885" y="319705"/>
            <a:ext cx="8098971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it-IT" dirty="0"/>
              <a:t>Obiettivi della Prova (</a:t>
            </a:r>
            <a:r>
              <a:rPr lang="it-IT" dirty="0" err="1"/>
              <a:t>Mat</a:t>
            </a:r>
            <a:r>
              <a:rPr lang="it-IT" dirty="0"/>
              <a:t>): </a:t>
            </a:r>
          </a:p>
          <a:p>
            <a:r>
              <a:rPr lang="it-IT" sz="2000" dirty="0"/>
              <a:t>Con riferimento ai Nuclei Tematici fondamentali la prova intende accertare che il candidato sia in grado di: </a:t>
            </a:r>
          </a:p>
        </p:txBody>
      </p:sp>
    </p:spTree>
    <p:extLst>
      <p:ext uri="{BB962C8B-B14F-4D97-AF65-F5344CB8AC3E}">
        <p14:creationId xmlns:p14="http://schemas.microsoft.com/office/powerpoint/2010/main" val="205752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81" y="384706"/>
            <a:ext cx="780256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823811"/>
            <a:ext cx="6183313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po 8"/>
          <p:cNvGrpSpPr/>
          <p:nvPr/>
        </p:nvGrpSpPr>
        <p:grpSpPr>
          <a:xfrm>
            <a:off x="801511" y="5476141"/>
            <a:ext cx="7811508" cy="860453"/>
            <a:chOff x="801511" y="5476141"/>
            <a:chExt cx="7811508" cy="860453"/>
          </a:xfrm>
        </p:grpSpPr>
        <p:grpSp>
          <p:nvGrpSpPr>
            <p:cNvPr id="5" name="Gruppo 4"/>
            <p:cNvGrpSpPr/>
            <p:nvPr/>
          </p:nvGrpSpPr>
          <p:grpSpPr>
            <a:xfrm>
              <a:off x="801511" y="5476141"/>
              <a:ext cx="7811508" cy="860453"/>
              <a:chOff x="767644" y="5577741"/>
              <a:chExt cx="7811508" cy="860453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644" y="5577741"/>
                <a:ext cx="3804355" cy="8604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Rettangolo 7"/>
              <p:cNvSpPr/>
              <p:nvPr/>
            </p:nvSpPr>
            <p:spPr>
              <a:xfrm>
                <a:off x="4606270" y="6066556"/>
                <a:ext cx="39728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hlinkClick r:id="rId5"/>
                  </a:rPr>
                  <a:t>http://www.oecd.org/pisa/publications/</a:t>
                </a:r>
                <a:endParaRPr lang="en-US" dirty="0"/>
              </a:p>
            </p:txBody>
          </p:sp>
        </p:grpSp>
        <p:sp>
          <p:nvSpPr>
            <p:cNvPr id="6" name="CasellaDiTesto 5"/>
            <p:cNvSpPr txBox="1"/>
            <p:nvPr/>
          </p:nvSpPr>
          <p:spPr>
            <a:xfrm>
              <a:off x="5350933" y="5542844"/>
              <a:ext cx="14336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2015 survey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261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D61EC60-0EAC-4737-A39A-F72C3D42AFEE}"/>
              </a:ext>
            </a:extLst>
          </p:cNvPr>
          <p:cNvSpPr/>
          <p:nvPr/>
        </p:nvSpPr>
        <p:spPr>
          <a:xfrm>
            <a:off x="137885" y="1787470"/>
            <a:ext cx="8781143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Font typeface="+mj-lt"/>
              <a:buAutoNum type="arabicPeriod"/>
            </a:pPr>
            <a:r>
              <a:rPr lang="it-IT" b="1" dirty="0">
                <a:solidFill>
                  <a:srgbClr val="F29400"/>
                </a:solidFill>
              </a:rPr>
              <a:t>Analizzare</a:t>
            </a:r>
            <a:r>
              <a:rPr lang="it-IT" dirty="0"/>
              <a:t> le proprietà di </a:t>
            </a:r>
            <a:r>
              <a:rPr lang="it-IT" dirty="0" err="1"/>
              <a:t>iniettività</a:t>
            </a:r>
            <a:r>
              <a:rPr lang="it-IT" dirty="0"/>
              <a:t>, </a:t>
            </a:r>
            <a:r>
              <a:rPr lang="it-IT" dirty="0" err="1"/>
              <a:t>suriettività</a:t>
            </a:r>
            <a:r>
              <a:rPr lang="it-IT" dirty="0"/>
              <a:t>, invertibilità di funzioni definite su insiemi qualsiasi. </a:t>
            </a:r>
            <a:r>
              <a:rPr lang="it-IT" b="1" dirty="0">
                <a:solidFill>
                  <a:srgbClr val="F29400"/>
                </a:solidFill>
              </a:rPr>
              <a:t>Riconoscere</a:t>
            </a:r>
            <a:r>
              <a:rPr lang="it-IT" dirty="0"/>
              <a:t> ed </a:t>
            </a:r>
            <a:r>
              <a:rPr lang="it-IT" b="1" dirty="0">
                <a:solidFill>
                  <a:srgbClr val="F29400"/>
                </a:solidFill>
              </a:rPr>
              <a:t>applicare</a:t>
            </a:r>
            <a:r>
              <a:rPr lang="it-IT" dirty="0"/>
              <a:t> la composizione di funzioni.</a:t>
            </a:r>
          </a:p>
          <a:p>
            <a:pPr lvl="0" algn="just"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it-IT" b="1" dirty="0">
                <a:solidFill>
                  <a:srgbClr val="F29400"/>
                </a:solidFill>
              </a:rPr>
              <a:t>Analizzare</a:t>
            </a:r>
            <a:r>
              <a:rPr lang="it-IT" dirty="0"/>
              <a:t> la cardinalità di un insieme, finito o infinito.</a:t>
            </a:r>
          </a:p>
          <a:p>
            <a:pPr lvl="0" algn="just"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it-IT" b="1" dirty="0">
                <a:solidFill>
                  <a:srgbClr val="F29400"/>
                </a:solidFill>
              </a:rPr>
              <a:t>Applicare</a:t>
            </a:r>
            <a:r>
              <a:rPr lang="it-IT" dirty="0"/>
              <a:t> gli elementi di base del calcolo combinatorio.</a:t>
            </a:r>
          </a:p>
          <a:p>
            <a:pPr lvl="0" algn="just"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it-IT" b="1" dirty="0">
                <a:solidFill>
                  <a:srgbClr val="F29400"/>
                </a:solidFill>
              </a:rPr>
              <a:t>Analizzare</a:t>
            </a:r>
            <a:r>
              <a:rPr lang="it-IT" dirty="0"/>
              <a:t> le proprietà di parità, monotonia, periodicità di funzioni definite sull’insieme dei numeri reali o su un suo sottoinsieme. </a:t>
            </a:r>
          </a:p>
          <a:p>
            <a:pPr lvl="0" algn="just"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it-IT" b="1" dirty="0">
                <a:solidFill>
                  <a:srgbClr val="F29400"/>
                </a:solidFill>
              </a:rPr>
              <a:t>Individuare</a:t>
            </a:r>
            <a:r>
              <a:rPr lang="it-IT" dirty="0"/>
              <a:t> le caratteristiche fondamentali e i parametri caratteristici </a:t>
            </a:r>
            <a:r>
              <a:rPr lang="it-IT" sz="2000" dirty="0">
                <a:solidFill>
                  <a:srgbClr val="C00000"/>
                </a:solidFill>
              </a:rPr>
              <a:t>delle </a:t>
            </a:r>
            <a:r>
              <a:rPr lang="it-IT" sz="2000" b="1" dirty="0">
                <a:solidFill>
                  <a:srgbClr val="C00000"/>
                </a:solidFill>
              </a:rPr>
              <a:t>progressioni aritmetiche e geometriche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dirty="0"/>
              <a:t>e delle funzioni polinomiali, lineari a tratti, razionali fratte, circolari, esponenziali e logaritmiche, modulo e loro composizioni semplici.</a:t>
            </a:r>
          </a:p>
          <a:p>
            <a:pPr lvl="0" algn="just"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it-IT" dirty="0"/>
              <a:t> A partire dall’espressione analitica di una funzione, </a:t>
            </a:r>
            <a:r>
              <a:rPr lang="it-IT" b="1" dirty="0">
                <a:solidFill>
                  <a:srgbClr val="F29400"/>
                </a:solidFill>
              </a:rPr>
              <a:t>individuare</a:t>
            </a:r>
            <a:r>
              <a:rPr lang="it-IT" dirty="0"/>
              <a:t> le caratteristiche salienti del suo grafico e viceversa.</a:t>
            </a:r>
          </a:p>
          <a:p>
            <a:pPr lvl="0" algn="just"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it-IT" dirty="0"/>
              <a:t> A partire dal grafico di una funzione, </a:t>
            </a:r>
            <a:r>
              <a:rPr lang="it-IT" b="1" dirty="0">
                <a:solidFill>
                  <a:srgbClr val="F29400"/>
                </a:solidFill>
              </a:rPr>
              <a:t>tracciare</a:t>
            </a:r>
            <a:r>
              <a:rPr lang="it-IT" dirty="0"/>
              <a:t> i grafici di altre funzioni correlate: l'inversa (se esiste), la reciproca, il modulo, o altre funzioni ottenute con trasformazioni geometriche.</a:t>
            </a:r>
          </a:p>
          <a:p>
            <a:pPr lvl="0" algn="just"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r>
              <a:rPr lang="it-IT" b="1" dirty="0">
                <a:solidFill>
                  <a:srgbClr val="F29400"/>
                </a:solidFill>
              </a:rPr>
              <a:t>Discutere</a:t>
            </a:r>
            <a:r>
              <a:rPr lang="it-IT" dirty="0"/>
              <a:t> l'esistenza e </a:t>
            </a:r>
            <a:r>
              <a:rPr lang="it-IT" b="1" dirty="0">
                <a:solidFill>
                  <a:srgbClr val="F29400"/>
                </a:solidFill>
              </a:rPr>
              <a:t>determinare</a:t>
            </a:r>
            <a:r>
              <a:rPr lang="it-IT" dirty="0"/>
              <a:t> il valore del limite di una successione definita con un'espressione analitica o per ricorrenza.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E2E92CD-6575-4187-85A6-951131177B85}"/>
              </a:ext>
            </a:extLst>
          </p:cNvPr>
          <p:cNvSpPr/>
          <p:nvPr/>
        </p:nvSpPr>
        <p:spPr>
          <a:xfrm>
            <a:off x="162056" y="1290418"/>
            <a:ext cx="3246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Insiemi e Funzioni</a:t>
            </a:r>
            <a:endParaRPr lang="it-IT" sz="3200" dirty="0">
              <a:solidFill>
                <a:srgbClr val="002060"/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5914634E-9409-487E-B77B-D82469F1A899}"/>
              </a:ext>
            </a:extLst>
          </p:cNvPr>
          <p:cNvGrpSpPr/>
          <p:nvPr/>
        </p:nvGrpSpPr>
        <p:grpSpPr>
          <a:xfrm>
            <a:off x="637906" y="1520034"/>
            <a:ext cx="8281122" cy="2271431"/>
            <a:chOff x="246743" y="3839673"/>
            <a:chExt cx="8281122" cy="22714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ttangolo con angoli arrotondati 9">
                  <a:extLst>
                    <a:ext uri="{FF2B5EF4-FFF2-40B4-BE49-F238E27FC236}">
                      <a16:creationId xmlns:a16="http://schemas.microsoft.com/office/drawing/2014/main" id="{CAE9EFD8-B460-4293-985C-4DE80EE45E39}"/>
                    </a:ext>
                  </a:extLst>
                </p:cNvPr>
                <p:cNvSpPr/>
                <p:nvPr/>
              </p:nvSpPr>
              <p:spPr>
                <a:xfrm>
                  <a:off x="246743" y="3839673"/>
                  <a:ext cx="8055428" cy="2271431"/>
                </a:xfrm>
                <a:prstGeom prst="round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it-IT" sz="2400" dirty="0"/>
                </a:p>
                <a:p>
                  <a:endParaRPr lang="it-IT" sz="2400" i="1" dirty="0">
                    <a:latin typeface="Cambria Math" panose="02040503050406030204" pitchFamily="18" charset="0"/>
                  </a:endParaRPr>
                </a:p>
                <a:p>
                  <a:endParaRPr lang="it-IT" sz="24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it-IT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r>
                          <a:rPr lang="it-IT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∓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∓…</m:t>
                        </m:r>
                      </m:oMath>
                    </m:oMathPara>
                  </a14:m>
                  <a:endParaRPr lang="it-IT" sz="2400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Rettangolo con angoli arrotondati 9">
                  <a:extLst>
                    <a:ext uri="{FF2B5EF4-FFF2-40B4-BE49-F238E27FC236}">
                      <a16:creationId xmlns:a16="http://schemas.microsoft.com/office/drawing/2014/main" id="{CAE9EFD8-B460-4293-985C-4DE80EE45E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43" y="3839673"/>
                  <a:ext cx="8055428" cy="2271431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3DB1C8BD-8D01-415E-A1AC-7C434D982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259" y="4059735"/>
              <a:ext cx="5049569" cy="904602"/>
            </a:xfrm>
            <a:prstGeom prst="round2DiagRect">
              <a:avLst>
                <a:gd name="adj1" fmla="val 50000"/>
                <a:gd name="adj2" fmla="val 0"/>
              </a:avLst>
            </a:prstGeom>
            <a:noFill/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295EE6A4-03FC-45E3-AA6D-8B11EB161846}"/>
                </a:ext>
              </a:extLst>
            </p:cNvPr>
            <p:cNvSpPr txBox="1"/>
            <p:nvPr/>
          </p:nvSpPr>
          <p:spPr>
            <a:xfrm>
              <a:off x="5070580" y="4449289"/>
              <a:ext cx="34572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2000">
                  <a:solidFill>
                    <a:srgbClr val="002060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dirty="0" err="1">
                  <a:solidFill>
                    <a:schemeClr val="bg1">
                      <a:lumMod val="85000"/>
                    </a:schemeClr>
                  </a:solidFill>
                </a:rPr>
                <a:t>serie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bg1">
                      <a:lumMod val="85000"/>
                    </a:schemeClr>
                  </a:solidFill>
                </a:rPr>
                <a:t>newtoniane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663CC0A9-3E04-4A58-A524-B2BEB7ECC041}"/>
                </a:ext>
              </a:extLst>
            </p:cNvPr>
            <p:cNvSpPr txBox="1"/>
            <p:nvPr/>
          </p:nvSpPr>
          <p:spPr>
            <a:xfrm>
              <a:off x="5839377" y="5386693"/>
              <a:ext cx="23420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2000">
                  <a:solidFill>
                    <a:srgbClr val="002060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dirty="0" err="1">
                  <a:solidFill>
                    <a:schemeClr val="bg1">
                      <a:lumMod val="85000"/>
                    </a:schemeClr>
                  </a:solidFill>
                </a:rPr>
                <a:t>Approssimazioni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19EC3D50-F19D-4504-83F2-A18F848C06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6302"/>
          <a:stretch/>
        </p:blipFill>
        <p:spPr>
          <a:xfrm>
            <a:off x="1503491" y="4721782"/>
            <a:ext cx="3809933" cy="154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Segnaposto testo 1">
            <a:extLst>
              <a:ext uri="{FF2B5EF4-FFF2-40B4-BE49-F238E27FC236}">
                <a16:creationId xmlns:a16="http://schemas.microsoft.com/office/drawing/2014/main" id="{DA712995-7DF0-4BA4-BE08-ACB850141BF0}"/>
              </a:ext>
            </a:extLst>
          </p:cNvPr>
          <p:cNvSpPr txBox="1">
            <a:spLocks/>
          </p:cNvSpPr>
          <p:nvPr/>
        </p:nvSpPr>
        <p:spPr>
          <a:xfrm>
            <a:off x="137885" y="319705"/>
            <a:ext cx="8098971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it-IT" dirty="0"/>
              <a:t>Obiettivi della Prova (</a:t>
            </a:r>
            <a:r>
              <a:rPr lang="it-IT" dirty="0" err="1"/>
              <a:t>Mat</a:t>
            </a:r>
            <a:r>
              <a:rPr lang="it-IT" dirty="0"/>
              <a:t>): </a:t>
            </a:r>
          </a:p>
          <a:p>
            <a:r>
              <a:rPr lang="it-IT" sz="2000" dirty="0"/>
              <a:t>Con riferimento ai Nuclei Tematici fondamentali la prova intende accertare che il candidato sia in grado di: </a:t>
            </a:r>
          </a:p>
        </p:txBody>
      </p:sp>
    </p:spTree>
    <p:extLst>
      <p:ext uri="{BB962C8B-B14F-4D97-AF65-F5344CB8AC3E}">
        <p14:creationId xmlns:p14="http://schemas.microsoft.com/office/powerpoint/2010/main" val="336337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D61EC60-0EAC-4737-A39A-F72C3D42AFEE}"/>
              </a:ext>
            </a:extLst>
          </p:cNvPr>
          <p:cNvSpPr/>
          <p:nvPr/>
        </p:nvSpPr>
        <p:spPr>
          <a:xfrm>
            <a:off x="181428" y="1976823"/>
            <a:ext cx="878114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Font typeface="+mj-lt"/>
              <a:buAutoNum type="arabicPeriod" startAt="9"/>
            </a:pPr>
            <a:r>
              <a:rPr lang="it-IT" b="1" dirty="0">
                <a:solidFill>
                  <a:srgbClr val="F29400"/>
                </a:solidFill>
              </a:rPr>
              <a:t>Discutere</a:t>
            </a:r>
            <a:r>
              <a:rPr lang="it-IT" dirty="0"/>
              <a:t> l'esistenza e </a:t>
            </a:r>
            <a:r>
              <a:rPr lang="it-IT" b="1" dirty="0">
                <a:solidFill>
                  <a:srgbClr val="F29400"/>
                </a:solidFill>
              </a:rPr>
              <a:t>determinare</a:t>
            </a:r>
            <a:r>
              <a:rPr lang="it-IT" dirty="0"/>
              <a:t> il valore del limite di una funzione, in particolare i limiti, per </a:t>
            </a:r>
            <a:r>
              <a:rPr lang="it-IT" i="1" dirty="0"/>
              <a:t>x</a:t>
            </a:r>
            <a:r>
              <a:rPr lang="it-IT" dirty="0"/>
              <a:t> che tende a 0, di </a:t>
            </a:r>
            <a:r>
              <a:rPr lang="it-IT" b="1" dirty="0"/>
              <a:t>sen(</a:t>
            </a:r>
            <a:r>
              <a:rPr lang="it-IT" b="1" i="1" dirty="0"/>
              <a:t>x</a:t>
            </a:r>
            <a:r>
              <a:rPr lang="it-IT" b="1" dirty="0"/>
              <a:t>)/</a:t>
            </a:r>
            <a:r>
              <a:rPr lang="it-IT" b="1" i="1" dirty="0"/>
              <a:t>x</a:t>
            </a:r>
            <a:r>
              <a:rPr lang="it-IT" dirty="0"/>
              <a:t>, (e</a:t>
            </a:r>
            <a:r>
              <a:rPr lang="it-IT" i="1" baseline="30000" dirty="0"/>
              <a:t>x</a:t>
            </a:r>
            <a:r>
              <a:rPr lang="it-IT" dirty="0"/>
              <a:t>-1)/</a:t>
            </a:r>
            <a:r>
              <a:rPr lang="it-IT" i="1" dirty="0"/>
              <a:t>x</a:t>
            </a:r>
            <a:r>
              <a:rPr lang="it-IT" dirty="0"/>
              <a:t>  e limiti ad essi riconducibili.</a:t>
            </a:r>
          </a:p>
          <a:p>
            <a:pPr lvl="0" algn="just">
              <a:spcAft>
                <a:spcPts val="600"/>
              </a:spcAft>
              <a:buFont typeface="+mj-lt"/>
              <a:buAutoNum type="arabicPeriod" startAt="9"/>
            </a:pPr>
            <a:r>
              <a:rPr lang="it-IT" b="1" dirty="0">
                <a:solidFill>
                  <a:srgbClr val="F29400"/>
                </a:solidFill>
              </a:rPr>
              <a:t>Riconoscere</a:t>
            </a:r>
            <a:r>
              <a:rPr lang="it-IT" dirty="0"/>
              <a:t> le caratteristiche di continuità e derivabilità di una funzione e </a:t>
            </a:r>
            <a:r>
              <a:rPr lang="it-IT" b="1" dirty="0">
                <a:solidFill>
                  <a:srgbClr val="F29400"/>
                </a:solidFill>
              </a:rPr>
              <a:t>applicare</a:t>
            </a:r>
            <a:r>
              <a:rPr lang="it-IT" dirty="0"/>
              <a:t> i principali teoremi riguardanti la continuità e la derivabilità.</a:t>
            </a:r>
          </a:p>
          <a:p>
            <a:pPr lvl="0" algn="just">
              <a:spcAft>
                <a:spcPts val="600"/>
              </a:spcAft>
              <a:buFont typeface="+mj-lt"/>
              <a:buAutoNum type="arabicPeriod" startAt="9"/>
            </a:pPr>
            <a:r>
              <a:rPr lang="it-IT" b="1" dirty="0">
                <a:solidFill>
                  <a:srgbClr val="F29400"/>
                </a:solidFill>
              </a:rPr>
              <a:t>Determinare</a:t>
            </a:r>
            <a:r>
              <a:rPr lang="it-IT" dirty="0"/>
              <a:t> la derivata di una funzione ed </a:t>
            </a:r>
            <a:r>
              <a:rPr lang="it-IT" b="1" dirty="0">
                <a:solidFill>
                  <a:srgbClr val="F29400"/>
                </a:solidFill>
              </a:rPr>
              <a:t>interpretarne</a:t>
            </a:r>
            <a:r>
              <a:rPr lang="it-IT" dirty="0"/>
              <a:t> geometricamente il significato.</a:t>
            </a:r>
          </a:p>
          <a:p>
            <a:pPr lvl="0" algn="just">
              <a:spcAft>
                <a:spcPts val="600"/>
              </a:spcAft>
              <a:buFont typeface="+mj-lt"/>
              <a:buAutoNum type="arabicPeriod" startAt="9"/>
            </a:pPr>
            <a:r>
              <a:rPr lang="it-IT" b="1" dirty="0">
                <a:solidFill>
                  <a:srgbClr val="F29400"/>
                </a:solidFill>
              </a:rPr>
              <a:t>Applicare</a:t>
            </a:r>
            <a:r>
              <a:rPr lang="it-IT" dirty="0"/>
              <a:t> il calcolo differenziale a problemi di massimo e minimo.</a:t>
            </a:r>
          </a:p>
          <a:p>
            <a:pPr lvl="0" algn="just">
              <a:spcAft>
                <a:spcPts val="600"/>
              </a:spcAft>
              <a:buFont typeface="+mj-lt"/>
              <a:buAutoNum type="arabicPeriod" startAt="9"/>
            </a:pPr>
            <a:r>
              <a:rPr lang="it-IT" b="1" dirty="0">
                <a:solidFill>
                  <a:srgbClr val="F29400"/>
                </a:solidFill>
              </a:rPr>
              <a:t>Analizzare</a:t>
            </a:r>
            <a:r>
              <a:rPr lang="it-IT" dirty="0"/>
              <a:t> le caratteristiche della funzione integrale di una funzione continua e </a:t>
            </a:r>
            <a:r>
              <a:rPr lang="it-IT" b="1" dirty="0">
                <a:solidFill>
                  <a:srgbClr val="F29400"/>
                </a:solidFill>
              </a:rPr>
              <a:t>applicare</a:t>
            </a:r>
            <a:r>
              <a:rPr lang="it-IT" dirty="0"/>
              <a:t> il teorema fondamentale del calcolo integrale.</a:t>
            </a:r>
          </a:p>
          <a:p>
            <a:pPr lvl="0" algn="just">
              <a:spcAft>
                <a:spcPts val="600"/>
              </a:spcAft>
              <a:buFont typeface="+mj-lt"/>
              <a:buAutoNum type="arabicPeriod" startAt="9"/>
            </a:pPr>
            <a:r>
              <a:rPr lang="it-IT" dirty="0"/>
              <a:t>A partire dal grafico di una funzione, </a:t>
            </a:r>
            <a:r>
              <a:rPr lang="it-IT" b="1" dirty="0">
                <a:solidFill>
                  <a:srgbClr val="F29400"/>
                </a:solidFill>
              </a:rPr>
              <a:t>tracciare</a:t>
            </a:r>
            <a:r>
              <a:rPr lang="it-IT" dirty="0"/>
              <a:t> i grafici della sua derivata e di una sua funzione integrale.</a:t>
            </a:r>
          </a:p>
          <a:p>
            <a:pPr lvl="0" algn="just">
              <a:spcAft>
                <a:spcPts val="600"/>
              </a:spcAft>
              <a:buFont typeface="+mj-lt"/>
              <a:buAutoNum type="arabicPeriod" startAt="9"/>
            </a:pPr>
            <a:r>
              <a:rPr lang="it-IT" b="1" dirty="0">
                <a:solidFill>
                  <a:srgbClr val="F29400"/>
                </a:solidFill>
              </a:rPr>
              <a:t>Interpretare</a:t>
            </a:r>
            <a:r>
              <a:rPr lang="it-IT" dirty="0"/>
              <a:t> geometricamente l’integrale definito e </a:t>
            </a:r>
            <a:r>
              <a:rPr lang="it-IT" b="1" dirty="0">
                <a:solidFill>
                  <a:srgbClr val="F29400"/>
                </a:solidFill>
              </a:rPr>
              <a:t>applicarlo</a:t>
            </a:r>
            <a:r>
              <a:rPr lang="it-IT" dirty="0"/>
              <a:t> al calcolo di aree.</a:t>
            </a:r>
          </a:p>
          <a:p>
            <a:pPr lvl="0" algn="just">
              <a:spcAft>
                <a:spcPts val="600"/>
              </a:spcAft>
              <a:buFont typeface="+mj-lt"/>
              <a:buAutoNum type="arabicPeriod" startAt="9"/>
            </a:pPr>
            <a:r>
              <a:rPr lang="it-IT" b="1" dirty="0">
                <a:solidFill>
                  <a:srgbClr val="F29400"/>
                </a:solidFill>
              </a:rPr>
              <a:t>Determinare</a:t>
            </a:r>
            <a:r>
              <a:rPr lang="it-IT" dirty="0"/>
              <a:t> primitive di funzioni utilizzando integrali immediati, integrazione per sostituzione o per parti.</a:t>
            </a:r>
          </a:p>
          <a:p>
            <a:pPr lvl="0" algn="just">
              <a:spcAft>
                <a:spcPts val="600"/>
              </a:spcAft>
            </a:pP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con angoli arrotondati 4">
                <a:extLst>
                  <a:ext uri="{FF2B5EF4-FFF2-40B4-BE49-F238E27FC236}">
                    <a16:creationId xmlns:a16="http://schemas.microsoft.com/office/drawing/2014/main" id="{7DB9885D-59B4-47B5-ACE3-4DC60F55A35C}"/>
                  </a:ext>
                </a:extLst>
              </p:cNvPr>
              <p:cNvSpPr/>
              <p:nvPr/>
            </p:nvSpPr>
            <p:spPr>
              <a:xfrm>
                <a:off x="585430" y="2345490"/>
                <a:ext cx="8055428" cy="2271431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sz="2400" dirty="0"/>
                  <a:t>Q:come valutare il rapporto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𝑁𝑥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2400" dirty="0"/>
                  <a:t>  per x piccolo, praticamente X=0 ?</a:t>
                </a:r>
              </a:p>
              <a:p>
                <a:endParaRPr lang="it-IT" sz="2400" dirty="0"/>
              </a:p>
              <a:p>
                <a:r>
                  <a:rPr lang="it-IT" sz="2400" dirty="0"/>
                  <a:t>R: Se x è piccolo,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𝑁𝑥</m:t>
                            </m:r>
                          </m:e>
                        </m:d>
                      </m:e>
                    </m:func>
                    <m:r>
                      <a:rPr lang="it-I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𝑁𝑥</m:t>
                    </m:r>
                  </m:oMath>
                </a14:m>
                <a:r>
                  <a:rPr lang="it-IT" sz="2400" dirty="0"/>
                  <a:t> 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it-IT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it-IT" sz="2400" dirty="0"/>
                  <a:t> quindi: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24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𝑁𝑥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sz="24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it-I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it-IT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𝑁𝑥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it-IT" sz="2400" dirty="0"/>
                  <a:t> </a:t>
                </a:r>
              </a:p>
            </p:txBody>
          </p:sp>
        </mc:Choice>
        <mc:Fallback xmlns="">
          <p:sp>
            <p:nvSpPr>
              <p:cNvPr id="5" name="Rettangolo con angoli arrotondati 4">
                <a:extLst>
                  <a:ext uri="{FF2B5EF4-FFF2-40B4-BE49-F238E27FC236}">
                    <a16:creationId xmlns:a16="http://schemas.microsoft.com/office/drawing/2014/main" id="{7DB9885D-59B4-47B5-ACE3-4DC60F55A3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30" y="2345490"/>
                <a:ext cx="8055428" cy="227143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EF13A196-9F65-4326-AD50-08AB28E810B3}"/>
              </a:ext>
            </a:extLst>
          </p:cNvPr>
          <p:cNvSpPr txBox="1">
            <a:spLocks/>
          </p:cNvSpPr>
          <p:nvPr/>
        </p:nvSpPr>
        <p:spPr>
          <a:xfrm>
            <a:off x="137885" y="319705"/>
            <a:ext cx="8098971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it-IT" dirty="0"/>
              <a:t>Obiettivi della Prova (</a:t>
            </a:r>
            <a:r>
              <a:rPr lang="it-IT" dirty="0" err="1"/>
              <a:t>Mat</a:t>
            </a:r>
            <a:r>
              <a:rPr lang="it-IT" dirty="0"/>
              <a:t>): </a:t>
            </a:r>
          </a:p>
          <a:p>
            <a:r>
              <a:rPr lang="it-IT" sz="2000" dirty="0"/>
              <a:t>Con riferimento ai Nuclei Tematici fondamentali la prova intende accertare che il candidato sia in grado di: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390B086-5133-434C-A456-CB5589E6CF62}"/>
              </a:ext>
            </a:extLst>
          </p:cNvPr>
          <p:cNvSpPr/>
          <p:nvPr/>
        </p:nvSpPr>
        <p:spPr>
          <a:xfrm>
            <a:off x="162056" y="1290418"/>
            <a:ext cx="3246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Insiemi e Funzioni</a:t>
            </a:r>
            <a:endParaRPr lang="it-IT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2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D61EC60-0EAC-4737-A39A-F72C3D42AFEE}"/>
              </a:ext>
            </a:extLst>
          </p:cNvPr>
          <p:cNvSpPr/>
          <p:nvPr/>
        </p:nvSpPr>
        <p:spPr>
          <a:xfrm>
            <a:off x="106272" y="1873903"/>
            <a:ext cx="87811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Determinare la probabilità di un evento utilizzando i teoremi fondamentali della probabilità, il calcolo combinatorio, il calcolo integrale.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Valutare la dipendenza o l’indipendenza di eventi casuali</a:t>
            </a:r>
            <a:r>
              <a:rPr lang="it-IT" sz="2400" b="1" dirty="0"/>
              <a:t> (</a:t>
            </a:r>
            <a:r>
              <a:rPr lang="it-IT" sz="24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Bayes</a:t>
            </a:r>
            <a:r>
              <a:rPr lang="it-IT" sz="2400" b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Analizzare la distribuzione di una variabile casuale o di un insieme di dati e determinarne valori di sintesi, quali </a:t>
            </a:r>
            <a:r>
              <a:rPr lang="it-IT" sz="2400" b="1" dirty="0"/>
              <a:t>media</a:t>
            </a:r>
            <a:r>
              <a:rPr lang="it-IT" sz="2400" dirty="0"/>
              <a:t>, mediana, </a:t>
            </a:r>
            <a:r>
              <a:rPr lang="it-IT" sz="2400" b="1" dirty="0"/>
              <a:t>deviazione standard, varianza</a:t>
            </a:r>
            <a:r>
              <a:rPr lang="it-IT" sz="2400" dirty="0"/>
              <a:t>. 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E2E92CD-6575-4187-85A6-951131177B85}"/>
              </a:ext>
            </a:extLst>
          </p:cNvPr>
          <p:cNvSpPr/>
          <p:nvPr/>
        </p:nvSpPr>
        <p:spPr>
          <a:xfrm>
            <a:off x="155975" y="1420418"/>
            <a:ext cx="3955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Probabilità e statistica</a:t>
            </a:r>
            <a:endParaRPr lang="it-IT" sz="3200" dirty="0">
              <a:solidFill>
                <a:srgbClr val="002060"/>
              </a:solidFill>
            </a:endParaRP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B7E12773-9E5C-4F22-82D0-2883FBCEFE85}"/>
              </a:ext>
            </a:extLst>
          </p:cNvPr>
          <p:cNvGrpSpPr/>
          <p:nvPr/>
        </p:nvGrpSpPr>
        <p:grpSpPr>
          <a:xfrm>
            <a:off x="453619" y="4481911"/>
            <a:ext cx="8433796" cy="2075720"/>
            <a:chOff x="453619" y="4150909"/>
            <a:chExt cx="8433796" cy="2075720"/>
          </a:xfrm>
        </p:grpSpPr>
        <p:sp>
          <p:nvSpPr>
            <p:cNvPr id="16" name="Rettangolo con angoli arrotondati 15">
              <a:extLst>
                <a:ext uri="{FF2B5EF4-FFF2-40B4-BE49-F238E27FC236}">
                  <a16:creationId xmlns:a16="http://schemas.microsoft.com/office/drawing/2014/main" id="{974F4062-5149-4D47-99A6-3D7094C56714}"/>
                </a:ext>
              </a:extLst>
            </p:cNvPr>
            <p:cNvSpPr/>
            <p:nvPr/>
          </p:nvSpPr>
          <p:spPr>
            <a:xfrm>
              <a:off x="453619" y="4159673"/>
              <a:ext cx="8433796" cy="206695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1CDE6737-2DE6-4C70-8482-F9D88B4E3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8809" y="4447953"/>
              <a:ext cx="2495550" cy="1662036"/>
            </a:xfrm>
            <a:prstGeom prst="rect">
              <a:avLst/>
            </a:prstGeom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CC7110B9-CA88-47E6-8191-AFDC2CA4C4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4959" y="4196155"/>
              <a:ext cx="1414400" cy="139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4B3FFB72-5053-48CC-BD40-9DB6C9FDF368}"/>
                    </a:ext>
                  </a:extLst>
                </p:cNvPr>
                <p:cNvSpPr txBox="1"/>
                <p:nvPr/>
              </p:nvSpPr>
              <p:spPr>
                <a:xfrm>
                  <a:off x="1359806" y="4774645"/>
                  <a:ext cx="2732842" cy="6174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it-IT" sz="20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sub>
                        </m:sSub>
                        <m:r>
                          <a:rPr lang="it-IT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sz="2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sz="20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it-IT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num>
                          <m:den>
                            <m:r>
                              <a:rPr lang="it-IT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it-IT" sz="20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4B3FFB72-5053-48CC-BD40-9DB6C9FDF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9806" y="4774645"/>
                  <a:ext cx="2732842" cy="61741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BBB3587E-9F1A-4CB3-B2FE-F8A83C103FAD}"/>
                    </a:ext>
                  </a:extLst>
                </p:cNvPr>
                <p:cNvSpPr txBox="1"/>
                <p:nvPr/>
              </p:nvSpPr>
              <p:spPr>
                <a:xfrm>
                  <a:off x="5307007" y="4630860"/>
                  <a:ext cx="1543716" cy="7914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it-IT" sz="24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sub>
                        </m:sSub>
                        <m:r>
                          <a:rPr lang="it-IT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it-IT" sz="240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t-IT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it-IT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BBB3587E-9F1A-4CB3-B2FE-F8A83C103F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7007" y="4630860"/>
                  <a:ext cx="1543716" cy="7914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C5D442B4-F421-49E5-8C48-A7322BE0A074}"/>
                </a:ext>
              </a:extLst>
            </p:cNvPr>
            <p:cNvSpPr txBox="1"/>
            <p:nvPr/>
          </p:nvSpPr>
          <p:spPr>
            <a:xfrm>
              <a:off x="1371787" y="4150909"/>
              <a:ext cx="6250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dirty="0">
                  <a:solidFill>
                    <a:srgbClr val="002060"/>
                  </a:solidFill>
                </a:rPr>
                <a:t>Incertezza sulla media</a:t>
              </a:r>
            </a:p>
          </p:txBody>
        </p:sp>
      </p:grpSp>
      <p:sp>
        <p:nvSpPr>
          <p:cNvPr id="23" name="Segnaposto testo 1">
            <a:extLst>
              <a:ext uri="{FF2B5EF4-FFF2-40B4-BE49-F238E27FC236}">
                <a16:creationId xmlns:a16="http://schemas.microsoft.com/office/drawing/2014/main" id="{F183F670-6182-4B1F-B81C-5945CBC70ADE}"/>
              </a:ext>
            </a:extLst>
          </p:cNvPr>
          <p:cNvSpPr txBox="1">
            <a:spLocks/>
          </p:cNvSpPr>
          <p:nvPr/>
        </p:nvSpPr>
        <p:spPr>
          <a:xfrm>
            <a:off x="137885" y="319705"/>
            <a:ext cx="8098971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it-IT" dirty="0"/>
              <a:t>Obiettivi della Prova (</a:t>
            </a:r>
            <a:r>
              <a:rPr lang="it-IT" dirty="0" err="1"/>
              <a:t>Mat</a:t>
            </a:r>
            <a:r>
              <a:rPr lang="it-IT" dirty="0"/>
              <a:t>): </a:t>
            </a:r>
          </a:p>
          <a:p>
            <a:r>
              <a:rPr lang="it-IT" sz="2000" dirty="0"/>
              <a:t>Con riferimento ai Nuclei Tematici fondamentali la prova intende accertare che il candidato sia in grado di: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4B1887F-0CD1-495A-99A3-FD350FFAF941}"/>
              </a:ext>
            </a:extLst>
          </p:cNvPr>
          <p:cNvSpPr txBox="1"/>
          <p:nvPr/>
        </p:nvSpPr>
        <p:spPr>
          <a:xfrm>
            <a:off x="5241169" y="5899331"/>
            <a:ext cx="2995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060"/>
                </a:solidFill>
              </a:rPr>
              <a:t>Nota: Per N=2 le scarto massimo e errore standard coincidono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904F879-995A-428D-B120-3C51DAF7BBEC}"/>
              </a:ext>
            </a:extLst>
          </p:cNvPr>
          <p:cNvCxnSpPr/>
          <p:nvPr/>
        </p:nvCxnSpPr>
        <p:spPr>
          <a:xfrm>
            <a:off x="1538514" y="4943883"/>
            <a:ext cx="2307772" cy="7791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99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0FE3DBBB-53ED-438E-AC82-1452D05A9DFC}"/>
              </a:ext>
            </a:extLst>
          </p:cNvPr>
          <p:cNvSpPr txBox="1">
            <a:spLocks/>
          </p:cNvSpPr>
          <p:nvPr/>
        </p:nvSpPr>
        <p:spPr>
          <a:xfrm>
            <a:off x="246743" y="284729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Nuclei tematici (</a:t>
            </a:r>
            <a:r>
              <a:rPr lang="it-IT" dirty="0" err="1"/>
              <a:t>Fis</a:t>
            </a:r>
            <a:r>
              <a:rPr lang="it-IT" dirty="0"/>
              <a:t>)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E6214EE-F08B-4070-BE23-24EC3EF9E127}"/>
              </a:ext>
            </a:extLst>
          </p:cNvPr>
          <p:cNvSpPr/>
          <p:nvPr/>
        </p:nvSpPr>
        <p:spPr>
          <a:xfrm>
            <a:off x="130628" y="1263380"/>
            <a:ext cx="84473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u="sng" dirty="0">
                <a:solidFill>
                  <a:srgbClr val="005EA8"/>
                </a:solidFill>
              </a:rPr>
              <a:t>Misure e rappresentazione </a:t>
            </a:r>
            <a:r>
              <a:rPr lang="it-IT" sz="2000" dirty="0">
                <a:solidFill>
                  <a:srgbClr val="005EA8"/>
                </a:solidFill>
              </a:rPr>
              <a:t>di grandezze fisiche: </a:t>
            </a:r>
            <a:r>
              <a:rPr lang="it-IT" sz="2000" b="1" u="sng" dirty="0">
                <a:solidFill>
                  <a:srgbClr val="005EA8"/>
                </a:solidFill>
              </a:rPr>
              <a:t>Incertezze di misura </a:t>
            </a:r>
            <a:r>
              <a:rPr lang="it-IT" sz="2000" dirty="0">
                <a:solidFill>
                  <a:srgbClr val="005EA8"/>
                </a:solidFill>
              </a:rPr>
              <a:t>e rappresentazione di grandezze fisiche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u="sng" dirty="0">
                <a:solidFill>
                  <a:srgbClr val="005EA8"/>
                </a:solidFill>
              </a:rPr>
              <a:t>Spazio, tempo e moto</a:t>
            </a:r>
            <a:r>
              <a:rPr lang="it-IT" sz="2000" dirty="0">
                <a:solidFill>
                  <a:srgbClr val="005EA8"/>
                </a:solidFill>
              </a:rPr>
              <a:t>: grandezze cinematiche, sistemi di riferimento e trasformazioni, moto di un punto materiale e di un corpo rigido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u="sng" dirty="0">
                <a:solidFill>
                  <a:srgbClr val="005EA8"/>
                </a:solidFill>
              </a:rPr>
              <a:t>Energia e materia</a:t>
            </a:r>
            <a:r>
              <a:rPr lang="it-IT" sz="2000" dirty="0">
                <a:solidFill>
                  <a:srgbClr val="005EA8"/>
                </a:solidFill>
              </a:rPr>
              <a:t>: Lavoro ed energia, conservazione dell’energia, trasformazione dell’energia, emissione, assorbimento e trasporto di energia.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u="sng" dirty="0">
                <a:solidFill>
                  <a:srgbClr val="005EA8"/>
                </a:solidFill>
              </a:rPr>
              <a:t>Onde e particelle</a:t>
            </a:r>
            <a:r>
              <a:rPr lang="it-IT" sz="2000" dirty="0">
                <a:solidFill>
                  <a:srgbClr val="005EA8"/>
                </a:solidFill>
              </a:rPr>
              <a:t>: onde armoniche sonore ed elettromagnetiche, fenomeni di interferenza, dualismo onda-particella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u="sng" dirty="0">
                <a:solidFill>
                  <a:srgbClr val="005EA8"/>
                </a:solidFill>
              </a:rPr>
              <a:t>Forze e campi</a:t>
            </a:r>
            <a:r>
              <a:rPr lang="it-IT" sz="2000" dirty="0">
                <a:solidFill>
                  <a:srgbClr val="005EA8"/>
                </a:solidFill>
              </a:rPr>
              <a:t>: rappresentazione di forze mediante il concetto di campo, campo gravitazionale, campo elettromagnetico, induzione elettromagnetica. </a:t>
            </a:r>
          </a:p>
        </p:txBody>
      </p:sp>
    </p:spTree>
    <p:extLst>
      <p:ext uri="{BB962C8B-B14F-4D97-AF65-F5344CB8AC3E}">
        <p14:creationId xmlns:p14="http://schemas.microsoft.com/office/powerpoint/2010/main" val="4090670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E6214EE-F08B-4070-BE23-24EC3EF9E127}"/>
              </a:ext>
            </a:extLst>
          </p:cNvPr>
          <p:cNvSpPr/>
          <p:nvPr/>
        </p:nvSpPr>
        <p:spPr>
          <a:xfrm>
            <a:off x="137885" y="1520034"/>
            <a:ext cx="8447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Misure e rappresentazione. </a:t>
            </a:r>
          </a:p>
        </p:txBody>
      </p:sp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4B7F106A-EC09-49F0-BC4F-FC2166CCC03D}"/>
              </a:ext>
            </a:extLst>
          </p:cNvPr>
          <p:cNvSpPr txBox="1">
            <a:spLocks/>
          </p:cNvSpPr>
          <p:nvPr/>
        </p:nvSpPr>
        <p:spPr>
          <a:xfrm>
            <a:off x="137885" y="319705"/>
            <a:ext cx="8098971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it-IT" dirty="0"/>
              <a:t>Obiettivi della Prova (</a:t>
            </a:r>
            <a:r>
              <a:rPr lang="it-IT" dirty="0" err="1"/>
              <a:t>Fis</a:t>
            </a:r>
            <a:r>
              <a:rPr lang="it-IT" dirty="0"/>
              <a:t>): </a:t>
            </a:r>
          </a:p>
          <a:p>
            <a:r>
              <a:rPr lang="it-IT" sz="2000" dirty="0"/>
              <a:t>Con riferimento ai Nuclei Tematici fondamentali la prova intende accertare che il candidato sia in grado di: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1644093-3EA5-4683-AE60-7BF5472F05F6}"/>
              </a:ext>
            </a:extLst>
          </p:cNvPr>
          <p:cNvSpPr/>
          <p:nvPr/>
        </p:nvSpPr>
        <p:spPr>
          <a:xfrm>
            <a:off x="137885" y="2104809"/>
            <a:ext cx="84473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C00000"/>
                </a:solidFill>
                <a:highlight>
                  <a:srgbClr val="FFFF00"/>
                </a:highlight>
              </a:rPr>
              <a:t>Rappresentare</a:t>
            </a:r>
            <a:r>
              <a:rPr lang="it-IT" dirty="0">
                <a:highlight>
                  <a:srgbClr val="FFFF00"/>
                </a:highlight>
              </a:rPr>
              <a:t>, anche graficamente</a:t>
            </a:r>
            <a:r>
              <a:rPr lang="it-IT" dirty="0"/>
              <a:t>, il valore di una </a:t>
            </a:r>
            <a:r>
              <a:rPr lang="it-IT" b="1" dirty="0"/>
              <a:t>grandezza fisica e la sua incertezza </a:t>
            </a:r>
            <a:r>
              <a:rPr lang="it-IT" dirty="0"/>
              <a:t>nelle </a:t>
            </a:r>
            <a:r>
              <a:rPr lang="it-IT" b="1" dirty="0"/>
              <a:t>unità di misura appropriate</a:t>
            </a:r>
            <a:r>
              <a:rPr lang="it-IT" dirty="0"/>
              <a:t>. Rappresentare e interpretare, tramite un grafico, la relazione tra due grandezze fisiche.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C00000"/>
                </a:solidFill>
              </a:rPr>
              <a:t>Valutare</a:t>
            </a:r>
            <a:r>
              <a:rPr lang="it-IT" dirty="0"/>
              <a:t> l’accordo tra i valori sperimentali di grandezze fisiche in relazione </a:t>
            </a:r>
            <a:r>
              <a:rPr lang="it-IT" b="1" u="sng" dirty="0">
                <a:highlight>
                  <a:srgbClr val="FFFF00"/>
                </a:highlight>
              </a:rPr>
              <a:t>alle incertezze di misura </a:t>
            </a:r>
            <a:r>
              <a:rPr lang="it-IT" dirty="0"/>
              <a:t>al fine di descrivere correttamente il fenomeno osservato. </a:t>
            </a:r>
          </a:p>
        </p:txBody>
      </p:sp>
    </p:spTree>
    <p:extLst>
      <p:ext uri="{BB962C8B-B14F-4D97-AF65-F5344CB8AC3E}">
        <p14:creationId xmlns:p14="http://schemas.microsoft.com/office/powerpoint/2010/main" val="2904040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E6214EE-F08B-4070-BE23-24EC3EF9E127}"/>
              </a:ext>
            </a:extLst>
          </p:cNvPr>
          <p:cNvSpPr/>
          <p:nvPr/>
        </p:nvSpPr>
        <p:spPr>
          <a:xfrm>
            <a:off x="137885" y="1520034"/>
            <a:ext cx="3860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Spazio Tempo e Moto</a:t>
            </a:r>
          </a:p>
        </p:txBody>
      </p:sp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4B7F106A-EC09-49F0-BC4F-FC2166CCC03D}"/>
              </a:ext>
            </a:extLst>
          </p:cNvPr>
          <p:cNvSpPr txBox="1">
            <a:spLocks/>
          </p:cNvSpPr>
          <p:nvPr/>
        </p:nvSpPr>
        <p:spPr>
          <a:xfrm>
            <a:off x="137885" y="319705"/>
            <a:ext cx="8098971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it-IT" dirty="0"/>
              <a:t>Obiettivi della Prova (</a:t>
            </a:r>
            <a:r>
              <a:rPr lang="it-IT" dirty="0" err="1"/>
              <a:t>Fis</a:t>
            </a:r>
            <a:r>
              <a:rPr lang="it-IT" dirty="0"/>
              <a:t>): </a:t>
            </a:r>
          </a:p>
          <a:p>
            <a:r>
              <a:rPr lang="it-IT" sz="2000" dirty="0"/>
              <a:t>Con riferimento ai Nuclei Tematici fondamentali la prova intende accertare che il candidato sia in grado di: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1644093-3EA5-4683-AE60-7BF5472F05F6}"/>
              </a:ext>
            </a:extLst>
          </p:cNvPr>
          <p:cNvSpPr/>
          <p:nvPr/>
        </p:nvSpPr>
        <p:spPr>
          <a:xfrm>
            <a:off x="137885" y="2136338"/>
            <a:ext cx="84473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Determinare</a:t>
            </a:r>
            <a:r>
              <a:rPr lang="it-IT" sz="2000" b="1" u="sng" dirty="0">
                <a:solidFill>
                  <a:schemeClr val="tx2">
                    <a:lumMod val="75000"/>
                  </a:schemeClr>
                </a:solidFill>
              </a:rPr>
              <a:t> e discutere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il moto di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punti materiali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e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corpi rigidi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sotto l’azione di forze.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Utilizzare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il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concetto di centro di massa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nello studio del moto di due punti materiali o di un corpo rigido.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Utilizzare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le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trasformazioni di Galileo o di </a:t>
            </a:r>
            <a:r>
              <a:rPr lang="it-IT" sz="2000" b="1" dirty="0" err="1">
                <a:solidFill>
                  <a:schemeClr val="tx2">
                    <a:lumMod val="75000"/>
                  </a:schemeClr>
                </a:solidFill>
              </a:rPr>
              <a:t>Lorentz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per esprimere i valori di grandezze cinematiche e dinamiche in diversi sistemi di riferimento.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Determinare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e discutere il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moto relativistico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di un punto materiale sotto l’azione di una forza costante o di una forza di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</a:rPr>
              <a:t>Lorentz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Applicare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le relazioni relativistiche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sulla dilatazione dei tempi e contrazione delle lunghezze e individuare in quali casi si applica il limite non relativistico. </a:t>
            </a:r>
          </a:p>
        </p:txBody>
      </p:sp>
    </p:spTree>
    <p:extLst>
      <p:ext uri="{BB962C8B-B14F-4D97-AF65-F5344CB8AC3E}">
        <p14:creationId xmlns:p14="http://schemas.microsoft.com/office/powerpoint/2010/main" val="1016647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E6214EE-F08B-4070-BE23-24EC3EF9E127}"/>
              </a:ext>
            </a:extLst>
          </p:cNvPr>
          <p:cNvSpPr/>
          <p:nvPr/>
        </p:nvSpPr>
        <p:spPr>
          <a:xfrm>
            <a:off x="137885" y="1520034"/>
            <a:ext cx="3192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Energia e Materia</a:t>
            </a:r>
          </a:p>
        </p:txBody>
      </p:sp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4B7F106A-EC09-49F0-BC4F-FC2166CCC03D}"/>
              </a:ext>
            </a:extLst>
          </p:cNvPr>
          <p:cNvSpPr txBox="1">
            <a:spLocks/>
          </p:cNvSpPr>
          <p:nvPr/>
        </p:nvSpPr>
        <p:spPr>
          <a:xfrm>
            <a:off x="137885" y="319705"/>
            <a:ext cx="8098971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it-IT" dirty="0"/>
              <a:t>Obiettivi della Prova (</a:t>
            </a:r>
            <a:r>
              <a:rPr lang="it-IT" dirty="0" err="1"/>
              <a:t>Fis</a:t>
            </a:r>
            <a:r>
              <a:rPr lang="it-IT" dirty="0"/>
              <a:t>): </a:t>
            </a:r>
          </a:p>
          <a:p>
            <a:r>
              <a:rPr lang="it-IT" sz="2000" dirty="0"/>
              <a:t>Con riferimento ai Nuclei Tematici fondamentali la prova intende accertare che il candidato sia in grado di: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1644093-3EA5-4683-AE60-7BF5472F05F6}"/>
              </a:ext>
            </a:extLst>
          </p:cNvPr>
          <p:cNvSpPr/>
          <p:nvPr/>
        </p:nvSpPr>
        <p:spPr>
          <a:xfrm>
            <a:off x="137885" y="2150976"/>
            <a:ext cx="84473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Mettere in relazione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la variazione di energia cinetica, di energia potenziale e di energia meccanica con il lavoro fatto dalle forze agenti.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Utilizzare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 la conservazione dell’energia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nello studio del moto di punti materiali e di corpi rigidi e nelle trasformazioni tra lavoro e calore.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Determinare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la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densità di energia di campi elettrici e magnetici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e applicare il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concetto di trasporto di energia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da parte di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un’onda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elettromagnetica.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Applicare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l’equivalenza massa-energia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in situazioni concrete tratte da esempi di decadimenti radioattivi, reazioni di fissione o di fusione nucleare.</a:t>
            </a:r>
          </a:p>
        </p:txBody>
      </p:sp>
    </p:spTree>
    <p:extLst>
      <p:ext uri="{BB962C8B-B14F-4D97-AF65-F5344CB8AC3E}">
        <p14:creationId xmlns:p14="http://schemas.microsoft.com/office/powerpoint/2010/main" val="4274305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E6214EE-F08B-4070-BE23-24EC3EF9E127}"/>
              </a:ext>
            </a:extLst>
          </p:cNvPr>
          <p:cNvSpPr/>
          <p:nvPr/>
        </p:nvSpPr>
        <p:spPr>
          <a:xfrm>
            <a:off x="137885" y="1520034"/>
            <a:ext cx="3089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Onde e Particelle</a:t>
            </a:r>
          </a:p>
        </p:txBody>
      </p:sp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4B7F106A-EC09-49F0-BC4F-FC2166CCC03D}"/>
              </a:ext>
            </a:extLst>
          </p:cNvPr>
          <p:cNvSpPr txBox="1">
            <a:spLocks/>
          </p:cNvSpPr>
          <p:nvPr/>
        </p:nvSpPr>
        <p:spPr>
          <a:xfrm>
            <a:off x="137885" y="319705"/>
            <a:ext cx="8098971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it-IT" dirty="0"/>
              <a:t>Obiettivi della Prova (</a:t>
            </a:r>
            <a:r>
              <a:rPr lang="it-IT" dirty="0" err="1"/>
              <a:t>Fis</a:t>
            </a:r>
            <a:r>
              <a:rPr lang="it-IT" dirty="0"/>
              <a:t>): </a:t>
            </a:r>
          </a:p>
          <a:p>
            <a:r>
              <a:rPr lang="it-IT" sz="2000" dirty="0"/>
              <a:t>Con riferimento ai Nuclei Tematici fondamentali la prova intende accertare che il candidato sia in grado di: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1644093-3EA5-4683-AE60-7BF5472F05F6}"/>
              </a:ext>
            </a:extLst>
          </p:cNvPr>
          <p:cNvSpPr/>
          <p:nvPr/>
        </p:nvSpPr>
        <p:spPr>
          <a:xfrm>
            <a:off x="137885" y="2150976"/>
            <a:ext cx="84473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Interpretare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lo spettro di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emissione del corpo nero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utilizzando la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legge di distribuzione di Planck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Determinare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le frequenze emesse per transizione tra i livelli energetici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dell’atomo di Bohr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Determinare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la </a:t>
            </a:r>
            <a:r>
              <a:rPr lang="it-IT" sz="2000" b="1" dirty="0">
                <a:solidFill>
                  <a:srgbClr val="C00000"/>
                </a:solidFill>
              </a:rPr>
              <a:t>lunghezza d’onda, la frequenza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, il periodo, la fase e la </a:t>
            </a:r>
            <a:r>
              <a:rPr lang="it-IT" sz="2000" b="1" dirty="0">
                <a:solidFill>
                  <a:srgbClr val="C00000"/>
                </a:solidFill>
              </a:rPr>
              <a:t>velocità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di un’onda </a:t>
            </a:r>
            <a:r>
              <a:rPr lang="it-IT" sz="2000" b="1" dirty="0">
                <a:solidFill>
                  <a:srgbClr val="C00000"/>
                </a:solidFill>
              </a:rPr>
              <a:t>armonica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e le relazioni tra queste grandezze.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u="sng" dirty="0">
                <a:solidFill>
                  <a:srgbClr val="C00000"/>
                </a:solidFill>
              </a:rPr>
              <a:t>Discutere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000" b="1" dirty="0">
                <a:solidFill>
                  <a:srgbClr val="C00000"/>
                </a:solidFill>
              </a:rPr>
              <a:t>fenomeni di interferenza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con riferimento a onde armoniche sonore o elettromagnetiche emesse da due sorgenti coerenti.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u="sng" dirty="0">
                <a:solidFill>
                  <a:srgbClr val="C00000"/>
                </a:solidFill>
              </a:rPr>
              <a:t>Discutere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anche quantitativamente il dualismo onda-corpuscolo.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u="sng" dirty="0">
                <a:solidFill>
                  <a:srgbClr val="C00000"/>
                </a:solidFill>
              </a:rPr>
              <a:t>Descrivere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la condizione di quantizzazione dell'atomo di Bohr usando la relazione di De Broglie.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u="sng" dirty="0">
                <a:solidFill>
                  <a:srgbClr val="C00000"/>
                </a:solidFill>
              </a:rPr>
              <a:t>Applicare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l’equazione di Einstein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dell’effetto fotoelettrico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u="sng" dirty="0">
                <a:solidFill>
                  <a:srgbClr val="C00000"/>
                </a:solidFill>
              </a:rPr>
              <a:t>Descrivere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l’azione delle forze gravitazionali ed elettriche.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F7BE934E-5B16-440E-8A42-F425E709CCD0}"/>
              </a:ext>
            </a:extLst>
          </p:cNvPr>
          <p:cNvGrpSpPr/>
          <p:nvPr/>
        </p:nvGrpSpPr>
        <p:grpSpPr>
          <a:xfrm>
            <a:off x="400050" y="3993599"/>
            <a:ext cx="8447314" cy="1850450"/>
            <a:chOff x="400050" y="4057650"/>
            <a:chExt cx="8447314" cy="18504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ttangolo con angoli arrotondati 9">
                  <a:extLst>
                    <a:ext uri="{FF2B5EF4-FFF2-40B4-BE49-F238E27FC236}">
                      <a16:creationId xmlns:a16="http://schemas.microsoft.com/office/drawing/2014/main" id="{24FCFCAE-8C74-4299-A0B5-A8244F1B2432}"/>
                    </a:ext>
                  </a:extLst>
                </p:cNvPr>
                <p:cNvSpPr/>
                <p:nvPr/>
              </p:nvSpPr>
              <p:spPr>
                <a:xfrm>
                  <a:off x="907144" y="4647918"/>
                  <a:ext cx="7670800" cy="1260182"/>
                </a:xfrm>
                <a:prstGeom prst="roundRect">
                  <a:avLst>
                    <a:gd name="adj" fmla="val 22508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63538" indent="-363538"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20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𝑘𝑟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</m:sup>
                      </m:sSup>
                      <m:d>
                        <m:dPr>
                          <m:ctrlP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it-IT" sz="2000" dirty="0"/>
                    <a:t>=</a:t>
                  </a:r>
                  <a:r>
                    <a:rPr lang="it-IT" sz="2000" dirty="0">
                      <a:solidFill>
                        <a:srgbClr val="C00000"/>
                      </a:solidFill>
                    </a:rPr>
                    <a:t>2</a:t>
                  </a:r>
                  <a:r>
                    <a:rPr lang="it-IT" sz="20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it-IT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it-IT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it-IT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it-IT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𝑖𝑘𝑟</m:t>
                          </m:r>
                        </m:sup>
                      </m:sSup>
                    </m:oMath>
                  </a14:m>
                  <a:endParaRPr lang="it-IT" sz="2000" dirty="0"/>
                </a:p>
              </p:txBody>
            </p:sp>
          </mc:Choice>
          <mc:Fallback xmlns="">
            <p:sp>
              <p:nvSpPr>
                <p:cNvPr id="10" name="Rettangolo con angoli arrotondati 9">
                  <a:extLst>
                    <a:ext uri="{FF2B5EF4-FFF2-40B4-BE49-F238E27FC236}">
                      <a16:creationId xmlns:a16="http://schemas.microsoft.com/office/drawing/2014/main" id="{24FCFCAE-8C74-4299-A0B5-A8244F1B24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144" y="4647918"/>
                  <a:ext cx="7670800" cy="1260182"/>
                </a:xfrm>
                <a:prstGeom prst="roundRect">
                  <a:avLst>
                    <a:gd name="adj" fmla="val 22508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5BCCAD96-61A2-413B-AD3B-84F8ECC24AD4}"/>
                </a:ext>
              </a:extLst>
            </p:cNvPr>
            <p:cNvSpPr/>
            <p:nvPr/>
          </p:nvSpPr>
          <p:spPr>
            <a:xfrm>
              <a:off x="400050" y="4057650"/>
              <a:ext cx="8447314" cy="5902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9012A78E-8A2E-4349-AA9B-F72B34FA84BA}"/>
              </a:ext>
            </a:extLst>
          </p:cNvPr>
          <p:cNvGrpSpPr/>
          <p:nvPr/>
        </p:nvGrpSpPr>
        <p:grpSpPr>
          <a:xfrm>
            <a:off x="400050" y="1388584"/>
            <a:ext cx="8447314" cy="2630726"/>
            <a:chOff x="400050" y="1388584"/>
            <a:chExt cx="8447314" cy="2630726"/>
          </a:xfrm>
        </p:grpSpPr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93090193-1AC8-421E-918B-FAF6C231BFCB}"/>
                </a:ext>
              </a:extLst>
            </p:cNvPr>
            <p:cNvSpPr/>
            <p:nvPr/>
          </p:nvSpPr>
          <p:spPr>
            <a:xfrm>
              <a:off x="788307" y="1388584"/>
              <a:ext cx="7670800" cy="2028371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3538" indent="-363538">
                <a:spcAft>
                  <a:spcPts val="800"/>
                </a:spcAft>
              </a:pPr>
              <a:endParaRPr lang="it-IT" sz="2000" dirty="0"/>
            </a:p>
            <a:p>
              <a:pPr marL="363538" indent="-363538">
                <a:spcAft>
                  <a:spcPts val="800"/>
                </a:spcAft>
              </a:pPr>
              <a:r>
                <a:rPr lang="it-IT" sz="2000" dirty="0"/>
                <a:t>Q: Un altoparlante emette contemporaneamente due suoni di frequenza rispettivamente f</a:t>
              </a:r>
              <a:r>
                <a:rPr lang="it-IT" sz="2000" baseline="-25000" dirty="0"/>
                <a:t>1 </a:t>
              </a:r>
              <a:r>
                <a:rPr lang="it-IT" sz="2000" dirty="0"/>
                <a:t>e f</a:t>
              </a:r>
              <a:r>
                <a:rPr lang="it-IT" sz="2000" baseline="-25000" dirty="0"/>
                <a:t>2 </a:t>
              </a:r>
              <a:r>
                <a:rPr lang="it-IT" sz="2000" dirty="0"/>
                <a:t>= 2f</a:t>
              </a:r>
              <a:r>
                <a:rPr lang="it-IT" sz="2000" baseline="-25000" dirty="0"/>
                <a:t>1</a:t>
              </a:r>
              <a:r>
                <a:rPr lang="it-IT" sz="2000" dirty="0"/>
                <a:t> quale dei due arriva prima? Quale dei due va più veloce? </a:t>
              </a:r>
              <a:r>
                <a:rPr lang="it-IT" sz="2000" dirty="0" err="1"/>
                <a:t>Etc</a:t>
              </a:r>
              <a:r>
                <a:rPr lang="it-IT" sz="2000" dirty="0"/>
                <a:t>…</a:t>
              </a:r>
            </a:p>
            <a:p>
              <a:pPr marL="363538" indent="-363538">
                <a:spcAft>
                  <a:spcPts val="800"/>
                </a:spcAft>
              </a:pPr>
              <a:r>
                <a:rPr lang="it-IT" sz="2000" dirty="0"/>
                <a:t>R: v=</a:t>
              </a:r>
              <a:r>
                <a:rPr lang="it-IT" sz="2000" dirty="0" err="1">
                  <a:latin typeface="Symbol" panose="05050102010706020507" pitchFamily="18" charset="2"/>
                </a:rPr>
                <a:t>l</a:t>
              </a:r>
              <a:r>
                <a:rPr lang="it-IT" sz="2000" dirty="0" err="1"/>
                <a:t>f</a:t>
              </a:r>
              <a:r>
                <a:rPr lang="it-IT" sz="2000" dirty="0"/>
                <a:t> quindi il suono ad alta frequenza arriva prima!</a:t>
              </a:r>
            </a:p>
            <a:p>
              <a:pPr marL="363538" indent="-363538">
                <a:spcAft>
                  <a:spcPts val="800"/>
                </a:spcAft>
              </a:pPr>
              <a:r>
                <a:rPr lang="it-IT" sz="2000" dirty="0"/>
                <a:t>Q: trova un motivo FISICO per cui la tua risposta è sbagliata. </a:t>
              </a:r>
            </a:p>
            <a:p>
              <a:pPr>
                <a:spcAft>
                  <a:spcPts val="800"/>
                </a:spcAft>
              </a:pPr>
              <a:endParaRPr lang="it-IT" sz="2000" baseline="-25000" dirty="0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956F0A5A-9A05-4805-A1EC-4FC098611F85}"/>
                </a:ext>
              </a:extLst>
            </p:cNvPr>
            <p:cNvSpPr/>
            <p:nvPr/>
          </p:nvSpPr>
          <p:spPr>
            <a:xfrm>
              <a:off x="400050" y="3429042"/>
              <a:ext cx="8447314" cy="590268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54486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E6214EE-F08B-4070-BE23-24EC3EF9E127}"/>
              </a:ext>
            </a:extLst>
          </p:cNvPr>
          <p:cNvSpPr/>
          <p:nvPr/>
        </p:nvSpPr>
        <p:spPr>
          <a:xfrm>
            <a:off x="137885" y="1520034"/>
            <a:ext cx="3089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Onde e Particelle</a:t>
            </a:r>
          </a:p>
        </p:txBody>
      </p:sp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4B7F106A-EC09-49F0-BC4F-FC2166CCC03D}"/>
              </a:ext>
            </a:extLst>
          </p:cNvPr>
          <p:cNvSpPr txBox="1">
            <a:spLocks/>
          </p:cNvSpPr>
          <p:nvPr/>
        </p:nvSpPr>
        <p:spPr>
          <a:xfrm>
            <a:off x="137885" y="319705"/>
            <a:ext cx="8098971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it-IT" dirty="0"/>
              <a:t>Obiettivi della Prova (</a:t>
            </a:r>
            <a:r>
              <a:rPr lang="it-IT" dirty="0" err="1"/>
              <a:t>Fis</a:t>
            </a:r>
            <a:r>
              <a:rPr lang="it-IT" dirty="0"/>
              <a:t>): </a:t>
            </a:r>
          </a:p>
          <a:p>
            <a:r>
              <a:rPr lang="it-IT" sz="2000" dirty="0"/>
              <a:t>Con riferimento ai Nuclei Tematici fondamentali la prova intende accertare che il candidato sia in grado di: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1644093-3EA5-4683-AE60-7BF5472F05F6}"/>
              </a:ext>
            </a:extLst>
          </p:cNvPr>
          <p:cNvSpPr/>
          <p:nvPr/>
        </p:nvSpPr>
        <p:spPr>
          <a:xfrm>
            <a:off x="137885" y="2150976"/>
            <a:ext cx="84473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Interpretare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lo spettro di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emissione del corpo nero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utilizzando la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legge di distribuzione di Planck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Determinare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le frequenze emesse per transizione tra i livelli energetici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dell’atomo di Bohr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Determinare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la </a:t>
            </a:r>
            <a:r>
              <a:rPr lang="it-IT" sz="2000" b="1" dirty="0">
                <a:solidFill>
                  <a:srgbClr val="C00000"/>
                </a:solidFill>
              </a:rPr>
              <a:t>lunghezza d’onda, la frequenza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, il periodo, la fase e la </a:t>
            </a:r>
            <a:r>
              <a:rPr lang="it-IT" sz="2000" b="1" dirty="0">
                <a:solidFill>
                  <a:srgbClr val="C00000"/>
                </a:solidFill>
              </a:rPr>
              <a:t>velocità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di un’onda </a:t>
            </a:r>
            <a:r>
              <a:rPr lang="it-IT" sz="2000" b="1" dirty="0">
                <a:solidFill>
                  <a:srgbClr val="C00000"/>
                </a:solidFill>
              </a:rPr>
              <a:t>armonica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e le relazioni tra queste grandezze.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Discutere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000" b="1" dirty="0">
                <a:solidFill>
                  <a:srgbClr val="C00000"/>
                </a:solidFill>
              </a:rPr>
              <a:t>fenomeni di interferenza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con riferimento a onde armoniche sonore o elettromagnetiche emesse da due sorgenti coerenti.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Discutere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anche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quantitativamente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il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dualismo onda-corpuscolo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Descrivere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la condizione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di quantizzazione dell'atomo di Bohr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usando la relazione di De Broglie.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Applicare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l’equazione di Einstein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dell’effetto fotoelettrico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90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E6214EE-F08B-4070-BE23-24EC3EF9E127}"/>
              </a:ext>
            </a:extLst>
          </p:cNvPr>
          <p:cNvSpPr/>
          <p:nvPr/>
        </p:nvSpPr>
        <p:spPr>
          <a:xfrm>
            <a:off x="137885" y="1520034"/>
            <a:ext cx="2565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Forze e Campi</a:t>
            </a:r>
          </a:p>
        </p:txBody>
      </p:sp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4B7F106A-EC09-49F0-BC4F-FC2166CCC03D}"/>
              </a:ext>
            </a:extLst>
          </p:cNvPr>
          <p:cNvSpPr txBox="1">
            <a:spLocks/>
          </p:cNvSpPr>
          <p:nvPr/>
        </p:nvSpPr>
        <p:spPr>
          <a:xfrm>
            <a:off x="137885" y="319705"/>
            <a:ext cx="8098971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it-IT" dirty="0"/>
              <a:t>Obiettivi della Prova (</a:t>
            </a:r>
            <a:r>
              <a:rPr lang="it-IT" dirty="0" err="1"/>
              <a:t>Fis</a:t>
            </a:r>
            <a:r>
              <a:rPr lang="it-IT" dirty="0"/>
              <a:t>): </a:t>
            </a:r>
          </a:p>
          <a:p>
            <a:r>
              <a:rPr lang="it-IT" sz="2000" dirty="0"/>
              <a:t>Con riferimento ai Nuclei Tematici fondamentali la prova intende accertare che il candidato sia in grado di: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1644093-3EA5-4683-AE60-7BF5472F05F6}"/>
              </a:ext>
            </a:extLst>
          </p:cNvPr>
          <p:cNvSpPr/>
          <p:nvPr/>
        </p:nvSpPr>
        <p:spPr>
          <a:xfrm>
            <a:off x="62729" y="2005628"/>
            <a:ext cx="886823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Descrivere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l’azione delle forze gravitazionali elettriche e magnetiche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mediante il concetto di campo. Rappresentare un campo elettrico o magnetico utilizzando le linee di forza.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Utilizzare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il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teorema di Gauss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per determinare le caratteristiche di campi elettrici generati da distribuzioni simmetriche di cariche e per discutere il comportamento delle cariche elettriche nei metalli.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Utilizzare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il teorema di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Ampère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per determinare le caratteristiche di un campo magnetico generato da un filo percorso da corrente e da un solenoide ideale.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Descrivere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e interpretare fenomeni di induzione elettromagnetica e ricavare correnti e forze elettromotrici indotte.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Determinare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la forza agente su un filo di lunghezza infinita percorso da corrente in presenza di un campo magnetico, la forza tra due fili di lunghezza infinita paralleli percorsi da corrente e la forza che agisce su un ramo di un circuito in moto in un campo magnetico per effetto della corrente indotta.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C00000"/>
                </a:solidFill>
              </a:rPr>
              <a:t>Determinare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il momento delle forze magnetiche agenti su una spira percorsa da corrente in presenza di un campo magnetico uniforme.</a:t>
            </a:r>
          </a:p>
        </p:txBody>
      </p:sp>
    </p:spTree>
    <p:extLst>
      <p:ext uri="{BB962C8B-B14F-4D97-AF65-F5344CB8AC3E}">
        <p14:creationId xmlns:p14="http://schemas.microsoft.com/office/powerpoint/2010/main" val="942946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94" y="4589985"/>
            <a:ext cx="8233454" cy="1988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2E7899E-3AFE-46C6-B615-A45E97B2E252}"/>
              </a:ext>
            </a:extLst>
          </p:cNvPr>
          <p:cNvSpPr txBox="1"/>
          <p:nvPr/>
        </p:nvSpPr>
        <p:spPr>
          <a:xfrm>
            <a:off x="178245" y="368729"/>
            <a:ext cx="624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Da  I.N. 2010: </a:t>
            </a:r>
            <a:r>
              <a:rPr lang="en-US" sz="2400" dirty="0" err="1">
                <a:solidFill>
                  <a:srgbClr val="002060"/>
                </a:solidFill>
              </a:rPr>
              <a:t>Indicazioni</a:t>
            </a:r>
            <a:r>
              <a:rPr lang="en-US" sz="2400" dirty="0">
                <a:solidFill>
                  <a:srgbClr val="002060"/>
                </a:solidFill>
              </a:rPr>
              <a:t> Generali e </a:t>
            </a:r>
            <a:r>
              <a:rPr lang="en-US" sz="2400" dirty="0" err="1">
                <a:solidFill>
                  <a:srgbClr val="002060"/>
                </a:solidFill>
              </a:rPr>
              <a:t>Competenze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05" y="1219127"/>
            <a:ext cx="7994928" cy="1218654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57AA861-8C05-43AF-B0FF-41AF773152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63" t="2694" b="1"/>
          <a:stretch/>
        </p:blipFill>
        <p:spPr>
          <a:xfrm>
            <a:off x="4051972" y="2850197"/>
            <a:ext cx="4499976" cy="23174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0224A8A-F491-48CC-B09E-E5654C351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494" y="3553649"/>
            <a:ext cx="8233454" cy="912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62139BD-8EF0-49E7-B722-006A05AF93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805" y="3154342"/>
            <a:ext cx="8206143" cy="301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DA716E9-F6C8-43AA-B1F4-CBA8E26AB1AE}"/>
              </a:ext>
            </a:extLst>
          </p:cNvPr>
          <p:cNvSpPr txBox="1"/>
          <p:nvPr/>
        </p:nvSpPr>
        <p:spPr>
          <a:xfrm>
            <a:off x="318494" y="832575"/>
            <a:ext cx="113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C00000"/>
                </a:solidFill>
              </a:rPr>
              <a:t>FISICA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266BF6B-1C56-432A-99A2-B30DBD666CEE}"/>
              </a:ext>
            </a:extLst>
          </p:cNvPr>
          <p:cNvSpPr txBox="1"/>
          <p:nvPr/>
        </p:nvSpPr>
        <p:spPr>
          <a:xfrm>
            <a:off x="0" y="2722720"/>
            <a:ext cx="248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C00000"/>
                </a:solidFill>
              </a:rPr>
              <a:t>MATEMATICA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BE1A081C-ADFD-41AD-A556-77FD6EF7FDBA}"/>
              </a:ext>
            </a:extLst>
          </p:cNvPr>
          <p:cNvGrpSpPr/>
          <p:nvPr/>
        </p:nvGrpSpPr>
        <p:grpSpPr>
          <a:xfrm>
            <a:off x="311817" y="1616209"/>
            <a:ext cx="8393706" cy="3823101"/>
            <a:chOff x="311817" y="1616209"/>
            <a:chExt cx="8393706" cy="3823101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AB9372C2-1880-4FE8-A02F-2BF64B840C02}"/>
                </a:ext>
              </a:extLst>
            </p:cNvPr>
            <p:cNvGrpSpPr/>
            <p:nvPr/>
          </p:nvGrpSpPr>
          <p:grpSpPr>
            <a:xfrm>
              <a:off x="311817" y="4984828"/>
              <a:ext cx="8393706" cy="454482"/>
              <a:chOff x="311817" y="4984828"/>
              <a:chExt cx="8393706" cy="454482"/>
            </a:xfrm>
          </p:grpSpPr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2CA99795-8763-4625-8A9C-96C1A598E29A}"/>
                  </a:ext>
                </a:extLst>
              </p:cNvPr>
              <p:cNvSpPr/>
              <p:nvPr/>
            </p:nvSpPr>
            <p:spPr>
              <a:xfrm>
                <a:off x="5944644" y="4984828"/>
                <a:ext cx="2760879" cy="25025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1F9EEDED-F7A5-4249-A29C-B5C6DF2251C9}"/>
                  </a:ext>
                </a:extLst>
              </p:cNvPr>
              <p:cNvSpPr/>
              <p:nvPr/>
            </p:nvSpPr>
            <p:spPr>
              <a:xfrm>
                <a:off x="311817" y="5209432"/>
                <a:ext cx="3167983" cy="22987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6E3F6B6F-2BC3-4A37-A07B-7A6295273489}"/>
                </a:ext>
              </a:extLst>
            </p:cNvPr>
            <p:cNvSpPr/>
            <p:nvPr/>
          </p:nvSpPr>
          <p:spPr>
            <a:xfrm>
              <a:off x="345806" y="1616209"/>
              <a:ext cx="7914846" cy="3945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83C66425-7256-4326-ACD7-0855580D7352}"/>
              </a:ext>
            </a:extLst>
          </p:cNvPr>
          <p:cNvGrpSpPr/>
          <p:nvPr/>
        </p:nvGrpSpPr>
        <p:grpSpPr>
          <a:xfrm>
            <a:off x="395365" y="3632997"/>
            <a:ext cx="8156583" cy="2856274"/>
            <a:chOff x="395365" y="3632997"/>
            <a:chExt cx="8156583" cy="2856274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DD71E0FA-7344-409E-B5FD-9B7B2AF2F025}"/>
                </a:ext>
              </a:extLst>
            </p:cNvPr>
            <p:cNvSpPr/>
            <p:nvPr/>
          </p:nvSpPr>
          <p:spPr>
            <a:xfrm>
              <a:off x="4343269" y="5243700"/>
              <a:ext cx="4208679" cy="22987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6575DCAB-82E6-4900-B63F-EB133AAE8A90}"/>
                </a:ext>
              </a:extLst>
            </p:cNvPr>
            <p:cNvSpPr/>
            <p:nvPr/>
          </p:nvSpPr>
          <p:spPr>
            <a:xfrm>
              <a:off x="5039491" y="6259393"/>
              <a:ext cx="3512457" cy="22987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15807CFF-52FE-436A-97D6-2090581B8F85}"/>
                </a:ext>
              </a:extLst>
            </p:cNvPr>
            <p:cNvSpPr/>
            <p:nvPr/>
          </p:nvSpPr>
          <p:spPr>
            <a:xfrm>
              <a:off x="395365" y="3632997"/>
              <a:ext cx="7996167" cy="790620"/>
            </a:xfrm>
            <a:prstGeom prst="rect">
              <a:avLst/>
            </a:prstGeom>
            <a:noFill/>
            <a:ln w="57150">
              <a:solidFill>
                <a:srgbClr val="D165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5278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88ACC34-2DAB-4F8E-85DB-41198A6AC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A19B51B-952C-4A2D-A83D-A872B5EBF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E6700F-FE08-4D76-8623-16C8A64C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Segnaposto testo 1">
            <a:extLst>
              <a:ext uri="{FF2B5EF4-FFF2-40B4-BE49-F238E27FC236}">
                <a16:creationId xmlns:a16="http://schemas.microsoft.com/office/drawing/2014/main" id="{5A66691A-3FEC-4E05-BC2F-A1D41BDA09E5}"/>
              </a:ext>
            </a:extLst>
          </p:cNvPr>
          <p:cNvSpPr txBox="1">
            <a:spLocks/>
          </p:cNvSpPr>
          <p:nvPr/>
        </p:nvSpPr>
        <p:spPr>
          <a:xfrm>
            <a:off x="246743" y="284729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Quadri di riferimento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3EEBAF-9E28-49D0-95B7-8721CCB55230}"/>
              </a:ext>
            </a:extLst>
          </p:cNvPr>
          <p:cNvSpPr txBox="1"/>
          <p:nvPr/>
        </p:nvSpPr>
        <p:spPr>
          <a:xfrm>
            <a:off x="656870" y="1061252"/>
            <a:ext cx="6759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6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it-IT" dirty="0"/>
              <a:t>Forniscono indicazioni relative a: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8473A73-FCCD-4B76-86AA-5DA65B9B5378}"/>
              </a:ext>
            </a:extLst>
          </p:cNvPr>
          <p:cNvSpPr/>
          <p:nvPr/>
        </p:nvSpPr>
        <p:spPr>
          <a:xfrm>
            <a:off x="332694" y="2042797"/>
            <a:ext cx="81436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2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Alla struttura della prova d’esame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2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Ai nuclei tematici fondamentali e agli obiettivi della prova, in riferimento a ciascuna disciplina che può essere oggetto della seconda prova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Alla valutazione delle prove</a:t>
            </a:r>
          </a:p>
        </p:txBody>
      </p:sp>
    </p:spTree>
    <p:extLst>
      <p:ext uri="{BB962C8B-B14F-4D97-AF65-F5344CB8AC3E}">
        <p14:creationId xmlns:p14="http://schemas.microsoft.com/office/powerpoint/2010/main" val="2862252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B4A3466-18A0-40C3-8475-19DE301B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D7B58D5-D3B6-4CAE-A5B8-353A1231D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7BB81D5-C556-4236-9E0E-D4FE1CB1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F7296272-0160-4F3B-AADF-A3B676B34895}"/>
              </a:ext>
            </a:extLst>
          </p:cNvPr>
          <p:cNvSpPr txBox="1">
            <a:spLocks/>
          </p:cNvSpPr>
          <p:nvPr/>
        </p:nvSpPr>
        <p:spPr>
          <a:xfrm>
            <a:off x="246743" y="284729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Griglia di Valutazione Integrata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705146FA-526C-431E-B072-1A32FBF6A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696942"/>
              </p:ext>
            </p:extLst>
          </p:nvPr>
        </p:nvGraphicFramePr>
        <p:xfrm>
          <a:off x="246743" y="869504"/>
          <a:ext cx="8650514" cy="56383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908800">
                  <a:extLst>
                    <a:ext uri="{9D8B030D-6E8A-4147-A177-3AD203B41FA5}">
                      <a16:colId xmlns:a16="http://schemas.microsoft.com/office/drawing/2014/main" val="421632126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573209284"/>
                    </a:ext>
                  </a:extLst>
                </a:gridCol>
              </a:tblGrid>
              <a:tr h="682455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Indicatore (correlato agli obiettivi della prova)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Punteggio </a:t>
                      </a:r>
                      <a:r>
                        <a:rPr lang="it-IT" sz="1400" dirty="0" err="1"/>
                        <a:t>max</a:t>
                      </a:r>
                      <a:r>
                        <a:rPr lang="it-IT" sz="1400" dirty="0"/>
                        <a:t> per ogni indicatore (totale 20)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149059"/>
                  </a:ext>
                </a:extLst>
              </a:tr>
              <a:tr h="979175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Analizzare </a:t>
                      </a:r>
                      <a:endParaRPr lang="it-IT" sz="1800" b="0" i="0" u="none" strike="noStrik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it-IT" sz="1800" b="1" i="0" u="none" strike="noStrik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Esaminare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la situazione </a:t>
                      </a:r>
                      <a:r>
                        <a:rPr lang="it-IT" sz="1800" b="0" i="0" u="none" strike="sng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fisica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proposta </a:t>
                      </a:r>
                      <a:r>
                        <a:rPr lang="it-IT" sz="1800" b="1" i="0" u="none" strike="noStrik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formulando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le ipotesi esplicative attraverso modelli o analogie o leggi. 	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5</a:t>
                      </a:r>
                    </a:p>
                    <a:p>
                      <a:pPr algn="ctr"/>
                      <a:endParaRPr lang="it-IT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0879179"/>
                  </a:ext>
                </a:extLst>
              </a:tr>
              <a:tr h="979175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Sviluppare il processo risolutivo </a:t>
                      </a:r>
                      <a:endParaRPr lang="it-IT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Formalizzare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situazioni problematiche e </a:t>
                      </a:r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applicare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concetti e i metodi matematici e gli strumenti disciplinari rilevanti per la loro risoluzione, </a:t>
                      </a:r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eseguendo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calcoli necessari.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4307996"/>
                  </a:ext>
                </a:extLst>
              </a:tr>
              <a:tr h="1275895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Interpretare, rappresentare, elaborare i dati </a:t>
                      </a:r>
                      <a:endParaRPr lang="it-IT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Interpretare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e/o </a:t>
                      </a:r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elaborare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dati proposti e/o ricavati, anche di natura sperimentale, verificandone la pertinenza al modello scelto. </a:t>
                      </a:r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Rappresentare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it-IT" sz="1800" b="0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collegare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dati </a:t>
                      </a:r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adoperando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necessari codici grafico-simbolici.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3876720"/>
                  </a:ext>
                </a:extLst>
              </a:tr>
              <a:tr h="1275895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Argomentare </a:t>
                      </a:r>
                      <a:endParaRPr lang="it-IT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Descrivere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il processo risolutivo adottato, la strategia risolutiva e i passaggi fondamentali. </a:t>
                      </a:r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Comunicare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risultati ottenuti valutandone la coerenza con la situazione problematica proposta. 	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232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075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CFFF533-D484-4387-86A4-C24816E3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72D96EA-2C40-484C-826C-8985ADA8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C20BE6-7E59-4814-A0BA-7E339875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90852CB4-AE34-4D29-B4CF-05BEC0467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285526"/>
              </p:ext>
            </p:extLst>
          </p:nvPr>
        </p:nvGraphicFramePr>
        <p:xfrm>
          <a:off x="246743" y="1201645"/>
          <a:ext cx="8650514" cy="17106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908800">
                  <a:extLst>
                    <a:ext uri="{9D8B030D-6E8A-4147-A177-3AD203B41FA5}">
                      <a16:colId xmlns:a16="http://schemas.microsoft.com/office/drawing/2014/main" val="78636087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526587574"/>
                    </a:ext>
                  </a:extLst>
                </a:gridCol>
              </a:tblGrid>
              <a:tr h="682455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Indicatore (correlato agli obiettivi della prova)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Punteggio </a:t>
                      </a:r>
                      <a:r>
                        <a:rPr lang="it-IT" sz="1400" dirty="0" err="1"/>
                        <a:t>max</a:t>
                      </a:r>
                      <a:r>
                        <a:rPr lang="it-IT" sz="1400" dirty="0"/>
                        <a:t> per ogni indicatore (totale 20)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114582"/>
                  </a:ext>
                </a:extLst>
              </a:tr>
              <a:tr h="979175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Analizzare </a:t>
                      </a:r>
                      <a:endParaRPr lang="it-IT" sz="1800" b="0" i="0" u="none" strike="noStrik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it-IT" sz="1800" b="1" i="0" u="none" strike="noStrik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Esaminare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la situazione </a:t>
                      </a:r>
                      <a:r>
                        <a:rPr lang="it-IT" sz="1800" b="0" i="0" u="none" strike="sng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fisica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proposta </a:t>
                      </a:r>
                      <a:r>
                        <a:rPr lang="it-IT" sz="1800" b="1" i="0" u="none" strike="noStrik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formulando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le ipotesi esplicative attraverso </a:t>
                      </a:r>
                      <a:r>
                        <a:rPr lang="it-IT" sz="1800" b="1" i="0" u="none" strike="noStrike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modelli o analogie o leggi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. 	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5</a:t>
                      </a:r>
                    </a:p>
                    <a:p>
                      <a:pPr algn="ctr"/>
                      <a:endParaRPr lang="it-IT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936912"/>
                  </a:ext>
                </a:extLst>
              </a:tr>
            </a:tbl>
          </a:graphicData>
        </a:graphic>
      </p:graphicFrame>
      <p:sp>
        <p:nvSpPr>
          <p:cNvPr id="11" name="Segnaposto testo 1">
            <a:extLst>
              <a:ext uri="{FF2B5EF4-FFF2-40B4-BE49-F238E27FC236}">
                <a16:creationId xmlns:a16="http://schemas.microsoft.com/office/drawing/2014/main" id="{7A327356-B3F1-46EC-A9DE-D378934E1AA1}"/>
              </a:ext>
            </a:extLst>
          </p:cNvPr>
          <p:cNvSpPr txBox="1">
            <a:spLocks/>
          </p:cNvSpPr>
          <p:nvPr/>
        </p:nvSpPr>
        <p:spPr>
          <a:xfrm>
            <a:off x="246743" y="284729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Griglia di Valutazione &amp; IN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0C5E06A-07F5-4431-97FA-C9D230155476}"/>
              </a:ext>
            </a:extLst>
          </p:cNvPr>
          <p:cNvSpPr/>
          <p:nvPr/>
        </p:nvSpPr>
        <p:spPr>
          <a:xfrm>
            <a:off x="246743" y="2912340"/>
            <a:ext cx="865051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+mj-lt"/>
              </a:rPr>
              <a:t>LINEE GENERALI E COMPETENZE</a:t>
            </a:r>
          </a:p>
          <a:p>
            <a:pPr algn="just"/>
            <a:r>
              <a:rPr lang="it-IT" sz="2400" dirty="0">
                <a:latin typeface="+mj-lt"/>
              </a:rPr>
              <a:t>FIS</a:t>
            </a:r>
          </a:p>
          <a:p>
            <a:pPr algn="just"/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In particolare,</a:t>
            </a:r>
            <a:r>
              <a:rPr lang="it-IT" dirty="0">
                <a:latin typeface="+mj-lt"/>
              </a:rPr>
              <a:t> lo studente avrà acquisito le seguenti </a:t>
            </a:r>
            <a:r>
              <a:rPr lang="it-IT" sz="1600" dirty="0">
                <a:highlight>
                  <a:srgbClr val="FFFF00"/>
                </a:highlight>
                <a:latin typeface="+mj-lt"/>
              </a:rPr>
              <a:t>competenze: osservare e identificare fenomeni;  </a:t>
            </a:r>
            <a:r>
              <a:rPr lang="it-IT" dirty="0">
                <a:highlight>
                  <a:srgbClr val="FFFF00"/>
                </a:highlight>
              </a:rPr>
              <a:t>formulare ipotesi esplicative utilizzando modelli, analogie e leggi</a:t>
            </a:r>
            <a:r>
              <a:rPr lang="it-IT" dirty="0"/>
              <a:t>; 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formalizzare un</a:t>
            </a:r>
          </a:p>
          <a:p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problema di fisica e applicare gli strumenti matematici e disciplinari rilevanti per la sua</a:t>
            </a:r>
          </a:p>
          <a:p>
            <a:pPr algn="just"/>
            <a:endParaRPr lang="it-IT" sz="16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algn="just"/>
            <a:r>
              <a:rPr lang="it-IT" sz="2400" dirty="0">
                <a:latin typeface="+mj-lt"/>
              </a:rPr>
              <a:t>MAT</a:t>
            </a:r>
            <a:endParaRPr lang="it-IT" sz="1600" dirty="0">
              <a:latin typeface="+mj-lt"/>
            </a:endParaRPr>
          </a:p>
          <a:p>
            <a:pPr algn="just"/>
            <a:r>
              <a:rPr lang="it-IT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Al termine del percorso didattico lo studente avrà approfondito i procedimenti caratteristici del pensiero matematico (definizioni, dimostrazioni, generalizzazioni, formalizzazioni</a:t>
            </a:r>
            <a:r>
              <a:rPr lang="it-IT" sz="1600" dirty="0">
                <a:latin typeface="+mj-lt"/>
              </a:rPr>
              <a:t>), </a:t>
            </a:r>
            <a:r>
              <a:rPr lang="it-IT" sz="1600" dirty="0">
                <a:highlight>
                  <a:srgbClr val="FFFF00"/>
                </a:highlight>
                <a:latin typeface="+mj-lt"/>
              </a:rPr>
              <a:t>conoscerà le metodologie di base per la costruzione di un modello matematico di un insieme di fenomeni</a:t>
            </a:r>
            <a:r>
              <a:rPr lang="it-IT" sz="1600" dirty="0">
                <a:latin typeface="+mj-lt"/>
              </a:rPr>
              <a:t>, </a:t>
            </a:r>
            <a:r>
              <a:rPr lang="it-IT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saprà applicare quanto appreso per 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la soluzione di problemi, anche utilizzando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strumenti</a:t>
            </a:r>
            <a:r>
              <a:rPr lang="it-IT" dirty="0" err="1">
                <a:latin typeface="+mj-lt"/>
              </a:rPr>
              <a:t>FIS</a:t>
            </a:r>
            <a:endParaRPr lang="it-IT" dirty="0">
              <a:latin typeface="+mj-lt"/>
            </a:endParaRPr>
          </a:p>
          <a:p>
            <a:pPr algn="just"/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9193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CFFF533-D484-4387-86A4-C24816E3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72D96EA-2C40-484C-826C-8985ADA8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C20BE6-7E59-4814-A0BA-7E339875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90852CB4-AE34-4D29-B4CF-05BEC0467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152812"/>
              </p:ext>
            </p:extLst>
          </p:nvPr>
        </p:nvGraphicFramePr>
        <p:xfrm>
          <a:off x="246743" y="1201645"/>
          <a:ext cx="8650514" cy="1920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908800">
                  <a:extLst>
                    <a:ext uri="{9D8B030D-6E8A-4147-A177-3AD203B41FA5}">
                      <a16:colId xmlns:a16="http://schemas.microsoft.com/office/drawing/2014/main" val="78636087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526587574"/>
                    </a:ext>
                  </a:extLst>
                </a:gridCol>
              </a:tblGrid>
              <a:tr h="682455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Indicatore (correlato agli obiettivi della prova)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Punteggio </a:t>
                      </a:r>
                      <a:r>
                        <a:rPr lang="it-IT" sz="1400" dirty="0" err="1"/>
                        <a:t>max</a:t>
                      </a:r>
                      <a:r>
                        <a:rPr lang="it-IT" sz="1400" dirty="0"/>
                        <a:t> per ogni indicatore (totale 20)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114582"/>
                  </a:ext>
                </a:extLst>
              </a:tr>
              <a:tr h="979175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Sviluppare il processo risolutivo </a:t>
                      </a:r>
                      <a:endParaRPr lang="it-IT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Formalizzare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situazioni problematiche e </a:t>
                      </a:r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applicare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concetti e i metodi matematici e gli strumenti disciplinari rilevanti per la loro risoluzione, </a:t>
                      </a:r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eseguendo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calcoli necessari.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936912"/>
                  </a:ext>
                </a:extLst>
              </a:tr>
            </a:tbl>
          </a:graphicData>
        </a:graphic>
      </p:graphicFrame>
      <p:sp>
        <p:nvSpPr>
          <p:cNvPr id="11" name="Segnaposto testo 1">
            <a:extLst>
              <a:ext uri="{FF2B5EF4-FFF2-40B4-BE49-F238E27FC236}">
                <a16:creationId xmlns:a16="http://schemas.microsoft.com/office/drawing/2014/main" id="{7A327356-B3F1-46EC-A9DE-D378934E1AA1}"/>
              </a:ext>
            </a:extLst>
          </p:cNvPr>
          <p:cNvSpPr txBox="1">
            <a:spLocks/>
          </p:cNvSpPr>
          <p:nvPr/>
        </p:nvSpPr>
        <p:spPr>
          <a:xfrm>
            <a:off x="246743" y="284729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Griglia di Valutazione &amp; IN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0C5E06A-07F5-4431-97FA-C9D230155476}"/>
              </a:ext>
            </a:extLst>
          </p:cNvPr>
          <p:cNvSpPr/>
          <p:nvPr/>
        </p:nvSpPr>
        <p:spPr>
          <a:xfrm>
            <a:off x="246743" y="3166784"/>
            <a:ext cx="86505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+mj-lt"/>
              </a:rPr>
              <a:t>LINEE GENERALI E COMPETENZE</a:t>
            </a:r>
          </a:p>
          <a:p>
            <a:pPr algn="just"/>
            <a:r>
              <a:rPr lang="it-IT" sz="2400" dirty="0">
                <a:latin typeface="+mj-lt"/>
              </a:rPr>
              <a:t>FIS</a:t>
            </a:r>
          </a:p>
          <a:p>
            <a:pPr algn="just"/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(…)fenomeni; formulare ipotesi esplicative utilizzando modelli, analogie e leggi; </a:t>
            </a:r>
            <a:r>
              <a:rPr lang="it-IT" dirty="0">
                <a:highlight>
                  <a:srgbClr val="FFFF00"/>
                </a:highlight>
              </a:rPr>
              <a:t>formalizzare un problema </a:t>
            </a:r>
            <a:r>
              <a:rPr lang="it-IT" dirty="0"/>
              <a:t>di fisica e </a:t>
            </a:r>
            <a:r>
              <a:rPr lang="it-IT" dirty="0">
                <a:highlight>
                  <a:srgbClr val="FFFF00"/>
                </a:highlight>
              </a:rPr>
              <a:t>applicare gli strumenti matematici e disciplinari rilevanti per la sua risoluzione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; fare esperienza e rendere ragione del significato dei vari </a:t>
            </a:r>
          </a:p>
          <a:p>
            <a:pPr algn="just"/>
            <a:endParaRPr lang="it-IT" sz="24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algn="just"/>
            <a:r>
              <a:rPr lang="it-IT" sz="2400" dirty="0">
                <a:latin typeface="+mj-lt"/>
              </a:rPr>
              <a:t>MAT</a:t>
            </a:r>
            <a:endParaRPr lang="it-IT" sz="1600" dirty="0">
              <a:latin typeface="+mj-lt"/>
            </a:endParaRPr>
          </a:p>
          <a:p>
            <a:pPr algn="just"/>
            <a:r>
              <a:rPr lang="it-IT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(…)metodologie di base per la costruzione di un modello matematico di un insieme di fenomeni</a:t>
            </a:r>
            <a:r>
              <a:rPr lang="it-IT" sz="1600" dirty="0">
                <a:latin typeface="+mj-lt"/>
              </a:rPr>
              <a:t>, </a:t>
            </a:r>
            <a:r>
              <a:rPr lang="it-IT" sz="1600" dirty="0">
                <a:highlight>
                  <a:srgbClr val="FFFF00"/>
                </a:highlight>
                <a:latin typeface="TTE18289B0t00"/>
              </a:rPr>
              <a:t>saprà applicare quanto appreso per la soluzione di problemi,</a:t>
            </a:r>
            <a:r>
              <a:rPr lang="it-IT" sz="1600" dirty="0">
                <a:latin typeface="TTE18289B0t00"/>
              </a:rPr>
              <a:t> 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TTE18289B0t00"/>
              </a:rPr>
              <a:t>anche utilizzando strumenti informatici di rappresentazione geometrica e di calcolo. </a:t>
            </a:r>
            <a:endParaRPr lang="it-IT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algn="just"/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6342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CFFF533-D484-4387-86A4-C24816E3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72D96EA-2C40-484C-826C-8985ADA8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IIS “L. LOMBARDO RADICE” Roma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C20BE6-7E59-4814-A0BA-7E339875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90852CB4-AE34-4D29-B4CF-05BEC0467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808024"/>
              </p:ext>
            </p:extLst>
          </p:nvPr>
        </p:nvGraphicFramePr>
        <p:xfrm>
          <a:off x="171587" y="951344"/>
          <a:ext cx="8650514" cy="2133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088195">
                  <a:extLst>
                    <a:ext uri="{9D8B030D-6E8A-4147-A177-3AD203B41FA5}">
                      <a16:colId xmlns:a16="http://schemas.microsoft.com/office/drawing/2014/main" val="786360872"/>
                    </a:ext>
                  </a:extLst>
                </a:gridCol>
                <a:gridCol w="1562319">
                  <a:extLst>
                    <a:ext uri="{9D8B030D-6E8A-4147-A177-3AD203B41FA5}">
                      <a16:colId xmlns:a16="http://schemas.microsoft.com/office/drawing/2014/main" val="3526587574"/>
                    </a:ext>
                  </a:extLst>
                </a:gridCol>
              </a:tblGrid>
              <a:tr h="682455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Indicatore (correlato agli obiettivi della prova)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Punteggio </a:t>
                      </a:r>
                      <a:r>
                        <a:rPr lang="it-IT" sz="1400" dirty="0" err="1"/>
                        <a:t>max</a:t>
                      </a:r>
                      <a:r>
                        <a:rPr lang="it-IT" sz="1400" dirty="0"/>
                        <a:t> per ogni indicatore (totale 20)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114582"/>
                  </a:ext>
                </a:extLst>
              </a:tr>
              <a:tr h="979175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Interpretare, rappresentare, elaborare i dati </a:t>
                      </a:r>
                      <a:endParaRPr lang="it-IT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Interpretare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e/o </a:t>
                      </a:r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elaborare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dati proposti e/o ricavati, anche di natura sperimentale, </a:t>
                      </a:r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verificando la pertinenza al modello scelto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Rappresentare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collegare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dati </a:t>
                      </a:r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adoperando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necessari codici grafico-simbolici.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936912"/>
                  </a:ext>
                </a:extLst>
              </a:tr>
            </a:tbl>
          </a:graphicData>
        </a:graphic>
      </p:graphicFrame>
      <p:sp>
        <p:nvSpPr>
          <p:cNvPr id="11" name="Segnaposto testo 1">
            <a:extLst>
              <a:ext uri="{FF2B5EF4-FFF2-40B4-BE49-F238E27FC236}">
                <a16:creationId xmlns:a16="http://schemas.microsoft.com/office/drawing/2014/main" id="{7A327356-B3F1-46EC-A9DE-D378934E1AA1}"/>
              </a:ext>
            </a:extLst>
          </p:cNvPr>
          <p:cNvSpPr txBox="1">
            <a:spLocks/>
          </p:cNvSpPr>
          <p:nvPr/>
        </p:nvSpPr>
        <p:spPr>
          <a:xfrm>
            <a:off x="246743" y="284729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Griglia di Valutazione &amp; IN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0C5E06A-07F5-4431-97FA-C9D230155476}"/>
              </a:ext>
            </a:extLst>
          </p:cNvPr>
          <p:cNvSpPr/>
          <p:nvPr/>
        </p:nvSpPr>
        <p:spPr>
          <a:xfrm>
            <a:off x="246743" y="3166784"/>
            <a:ext cx="865051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+mj-lt"/>
              </a:rPr>
              <a:t>LINEE GENERALI E COMPETENZE</a:t>
            </a:r>
          </a:p>
          <a:p>
            <a:pPr algn="just"/>
            <a:endParaRPr lang="it-IT" sz="2400" dirty="0">
              <a:latin typeface="+mj-lt"/>
            </a:endParaRPr>
          </a:p>
          <a:p>
            <a:r>
              <a:rPr lang="it-IT" dirty="0">
                <a:latin typeface="TTE18289B0t00"/>
              </a:rPr>
              <a:t>(…) fare esperienza e rendere ragione del significato dei vari aspetti del metodo sperimentale, dove l’esperimento e inteso </a:t>
            </a:r>
            <a:r>
              <a:rPr lang="it-IT" dirty="0">
                <a:highlight>
                  <a:srgbClr val="FFFF00"/>
                </a:highlight>
                <a:latin typeface="TTE18289B0t00"/>
              </a:rPr>
              <a:t>come interrogazione ragionata dei fenomeni naturali, scelta delle variabili significative, raccolta e analisi critica dei dati e dell'</a:t>
            </a:r>
            <a:r>
              <a:rPr lang="it-IT" dirty="0" err="1">
                <a:highlight>
                  <a:srgbClr val="FFFF00"/>
                </a:highlight>
                <a:latin typeface="TTE18289B0t00"/>
              </a:rPr>
              <a:t>affidabilita</a:t>
            </a:r>
            <a:r>
              <a:rPr lang="it-IT" dirty="0">
                <a:highlight>
                  <a:srgbClr val="FFFF00"/>
                </a:highlight>
                <a:latin typeface="TTE18289B0t00"/>
              </a:rPr>
              <a:t> di un processo di misura, costruzione e/o validazione di modell</a:t>
            </a:r>
            <a:r>
              <a:rPr lang="it-IT" dirty="0">
                <a:latin typeface="TTE18289B0t00"/>
              </a:rPr>
              <a:t>i;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TTE18289B0t00"/>
              </a:rPr>
              <a:t>comprendere e valutare…</a:t>
            </a:r>
            <a:endParaRPr lang="it-IT" sz="24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algn="just"/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137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CFFF533-D484-4387-86A4-C24816E3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72D96EA-2C40-484C-826C-8985ADA8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C20BE6-7E59-4814-A0BA-7E339875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90852CB4-AE34-4D29-B4CF-05BEC0467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815796"/>
              </p:ext>
            </p:extLst>
          </p:nvPr>
        </p:nvGraphicFramePr>
        <p:xfrm>
          <a:off x="171587" y="951344"/>
          <a:ext cx="8650514" cy="2133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088195">
                  <a:extLst>
                    <a:ext uri="{9D8B030D-6E8A-4147-A177-3AD203B41FA5}">
                      <a16:colId xmlns:a16="http://schemas.microsoft.com/office/drawing/2014/main" val="786360872"/>
                    </a:ext>
                  </a:extLst>
                </a:gridCol>
                <a:gridCol w="1562319">
                  <a:extLst>
                    <a:ext uri="{9D8B030D-6E8A-4147-A177-3AD203B41FA5}">
                      <a16:colId xmlns:a16="http://schemas.microsoft.com/office/drawing/2014/main" val="3526587574"/>
                    </a:ext>
                  </a:extLst>
                </a:gridCol>
              </a:tblGrid>
              <a:tr h="682455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Indicatore (correlato agli obiettivi della prova)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Punteggio </a:t>
                      </a:r>
                      <a:r>
                        <a:rPr lang="it-IT" sz="1400" dirty="0" err="1"/>
                        <a:t>max</a:t>
                      </a:r>
                      <a:r>
                        <a:rPr lang="it-IT" sz="1400" dirty="0"/>
                        <a:t> per ogni indicatore (totale 20)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114582"/>
                  </a:ext>
                </a:extLst>
              </a:tr>
              <a:tr h="979175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Argomentare </a:t>
                      </a:r>
                      <a:endParaRPr lang="it-IT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Descrivere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il processo risolutivo adottato, la strategia risolutiva e i passaggi fondamentali. </a:t>
                      </a:r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Comunicare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risultati ottenuti </a:t>
                      </a:r>
                      <a:r>
                        <a:rPr lang="it-IT" sz="1800" b="1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valutandone la coerenza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 la situazione problematica proposta. 	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936912"/>
                  </a:ext>
                </a:extLst>
              </a:tr>
            </a:tbl>
          </a:graphicData>
        </a:graphic>
      </p:graphicFrame>
      <p:sp>
        <p:nvSpPr>
          <p:cNvPr id="11" name="Segnaposto testo 1">
            <a:extLst>
              <a:ext uri="{FF2B5EF4-FFF2-40B4-BE49-F238E27FC236}">
                <a16:creationId xmlns:a16="http://schemas.microsoft.com/office/drawing/2014/main" id="{7A327356-B3F1-46EC-A9DE-D378934E1AA1}"/>
              </a:ext>
            </a:extLst>
          </p:cNvPr>
          <p:cNvSpPr txBox="1">
            <a:spLocks/>
          </p:cNvSpPr>
          <p:nvPr/>
        </p:nvSpPr>
        <p:spPr>
          <a:xfrm>
            <a:off x="246743" y="284729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Griglia di Valutazione &amp; IN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E207F87-7D77-4B44-95FF-33D6FD75D7FC}"/>
              </a:ext>
            </a:extLst>
          </p:cNvPr>
          <p:cNvSpPr/>
          <p:nvPr/>
        </p:nvSpPr>
        <p:spPr>
          <a:xfrm>
            <a:off x="246743" y="3166784"/>
            <a:ext cx="84789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Profilo educativo culturale e professionale dello studente </a:t>
            </a:r>
          </a:p>
          <a:p>
            <a:pPr algn="ctr"/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(allegato A al Regolamento dei licei):</a:t>
            </a:r>
          </a:p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… l’uso costante del laboratorio per l’insegnamento delle discipline scientifiche; </a:t>
            </a:r>
            <a:r>
              <a:rPr lang="it-IT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 pratica dell’argomentazione e del confronto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; la cura di una </a:t>
            </a:r>
            <a:r>
              <a:rPr lang="it-IT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modalità espositiva scritta ed orale corretta, pertinente, efficace e personale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; l‘uso degli strumenti multimediali a supporto dello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studio (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453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641721"/>
              </p:ext>
            </p:extLst>
          </p:nvPr>
        </p:nvGraphicFramePr>
        <p:xfrm>
          <a:off x="251520" y="626890"/>
          <a:ext cx="8640959" cy="591202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20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83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7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Indicatori  (correlato agli obiettivi della prova)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Livello (a cura della Commissione)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Descrittori (a cura della Commissione)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Punti (a cura </a:t>
                      </a:r>
                      <a:r>
                        <a:rPr lang="it-IT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della Commissione)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Evidenze (a cura della Commissione)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Punteggio </a:t>
                      </a:r>
                      <a:r>
                        <a:rPr lang="it-IT" sz="1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lang="it-IT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 ciascun indicatore (tot. 20)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8">
                <a:tc rowSpan="4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it-IT" sz="900" i="1" dirty="0">
                          <a:effectLst/>
                        </a:rPr>
                        <a:t>Esaminare la situazione fisica proposta formulando le ipotesi esplicative attraverso modelli o analogie o leggi</a:t>
                      </a:r>
                      <a:endParaRPr lang="it-IT" sz="9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L1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0 - 5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9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L2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6 - 12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9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L3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13 - 19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3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L4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20 - 25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598">
                <a:tc rowSpan="4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it-IT" sz="900" i="1" dirty="0">
                          <a:effectLst/>
                        </a:rPr>
                        <a:t>Formalizzare situazioni problematiche e applicare gli strumenti matematici e disciplinari rilevanti per la loro risoluzione, eseguendo i calcoli necessari</a:t>
                      </a:r>
                      <a:endParaRPr lang="it-IT" sz="9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L1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0 - 6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4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59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L2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 – 15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59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L3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16 - 24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L4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25 - 30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598">
                <a:tc rowSpan="4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it-IT" sz="900" i="1" dirty="0">
                          <a:effectLst/>
                        </a:rPr>
                        <a:t>Interpretare e/o elaborare i dati proposti, anche di natura sperimentale, verificandone la pertinenza al modello scelto. Rappresentare e collegare i dati adoperando i necessari codici grafico-simbolici</a:t>
                      </a:r>
                      <a:endParaRPr lang="it-IT" sz="9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L1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0 - 5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9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L2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6 - 12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9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L3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13 - 19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601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L4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20 - 25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938">
                <a:tc rowSpan="4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it-IT" sz="900" i="1" dirty="0">
                          <a:effectLst/>
                        </a:rPr>
                        <a:t>Descrivere il processo risolutivo adottato e comunicare i risultati ottenuti valutandone la coerenza con la situazione problematica proposta</a:t>
                      </a:r>
                      <a:endParaRPr lang="it-IT" sz="9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L1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0 - 4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925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L2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5 - 10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925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L3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11 - 16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079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L4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26" marR="29726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17 - 20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4C36AFEA-37E4-4265-91E2-C722E0389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63370"/>
            <a:ext cx="6527800" cy="2708943"/>
          </a:xfrm>
          <a:prstGeom prst="rect">
            <a:avLst/>
          </a:prstGeom>
        </p:spPr>
      </p:pic>
      <p:sp>
        <p:nvSpPr>
          <p:cNvPr id="8" name="Segnaposto data 7">
            <a:extLst>
              <a:ext uri="{FF2B5EF4-FFF2-40B4-BE49-F238E27FC236}">
                <a16:creationId xmlns:a16="http://schemas.microsoft.com/office/drawing/2014/main" id="{78843CC1-2760-47B1-8A29-0E438C73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1819A74-479C-48A2-AD2E-6FECA62D2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813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AC6598B-7FF1-4F47-8A9D-7DB6BDD00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586939"/>
              </p:ext>
            </p:extLst>
          </p:nvPr>
        </p:nvGraphicFramePr>
        <p:xfrm>
          <a:off x="246743" y="896061"/>
          <a:ext cx="8650514" cy="9791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908800">
                  <a:extLst>
                    <a:ext uri="{9D8B030D-6E8A-4147-A177-3AD203B41FA5}">
                      <a16:colId xmlns:a16="http://schemas.microsoft.com/office/drawing/2014/main" val="219511166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83770966"/>
                    </a:ext>
                  </a:extLst>
                </a:gridCol>
              </a:tblGrid>
              <a:tr h="979175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Analizzare </a:t>
                      </a:r>
                      <a:endParaRPr lang="it-IT" sz="1800" b="0" i="0" u="none" strike="noStrik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it-IT" sz="1800" b="1" i="0" u="none" strike="noStrik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Esaminare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la situazione proposta </a:t>
                      </a:r>
                      <a:r>
                        <a:rPr lang="it-IT" sz="1800" b="1" i="0" u="none" strike="noStrik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formulando</a:t>
                      </a:r>
                      <a:r>
                        <a:rPr lang="it-IT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le ipotesi esplicative attraverso modelli o analogie o leggi. 	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5</a:t>
                      </a:r>
                    </a:p>
                    <a:p>
                      <a:pPr algn="ctr"/>
                      <a:endParaRPr lang="it-IT" sz="1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152051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CB75D637-F633-4702-B00D-54EC9D0BF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44" y="1984840"/>
            <a:ext cx="8763111" cy="368341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55C9F9F5-3973-4F14-BDDF-341E6D4DEB84}"/>
              </a:ext>
            </a:extLst>
          </p:cNvPr>
          <p:cNvSpPr/>
          <p:nvPr/>
        </p:nvSpPr>
        <p:spPr>
          <a:xfrm>
            <a:off x="190444" y="372841"/>
            <a:ext cx="4722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Esempio LI02-LI03-LI15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</a:rPr>
              <a:t>Mat-Fis</a:t>
            </a: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786FE07B-2EBA-4098-8419-ECD508C24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6050"/>
            <a:ext cx="2133600" cy="365125"/>
          </a:xfrm>
        </p:spPr>
        <p:txBody>
          <a:bodyPr/>
          <a:lstStyle/>
          <a:p>
            <a:r>
              <a:rPr lang="it-IT"/>
              <a:t>23 Febbraio 2019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04E53B54-7272-4900-AE20-D8E6E85C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6050"/>
            <a:ext cx="2895600" cy="365125"/>
          </a:xfrm>
        </p:spPr>
        <p:txBody>
          <a:bodyPr/>
          <a:lstStyle/>
          <a:p>
            <a:r>
              <a:rPr lang="it-IT" dirty="0"/>
              <a:t>IIS “L. LOMBARDO RADICE” Roma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3EAF75DF-6452-4FA3-ADB7-820CE52D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6050"/>
            <a:ext cx="2133600" cy="365125"/>
          </a:xfrm>
        </p:spPr>
        <p:txBody>
          <a:bodyPr/>
          <a:lstStyle/>
          <a:p>
            <a:fld id="{98D0188E-DDE5-4853-B1BF-5B85EE4532B1}" type="slidenum">
              <a:rPr lang="it-IT" smtClean="0"/>
              <a:t>37</a:t>
            </a:fld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331B71E-E2E8-4E4C-89CF-320E411619C1}"/>
              </a:ext>
            </a:extLst>
          </p:cNvPr>
          <p:cNvSpPr/>
          <p:nvPr/>
        </p:nvSpPr>
        <p:spPr>
          <a:xfrm>
            <a:off x="2946330" y="5777273"/>
            <a:ext cx="3730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Esempio - Dicembre-2018 Problema 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88129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AC6598B-7FF1-4F47-8A9D-7DB6BDD00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75793"/>
              </p:ext>
            </p:extLst>
          </p:nvPr>
        </p:nvGraphicFramePr>
        <p:xfrm>
          <a:off x="210231" y="1099566"/>
          <a:ext cx="8650514" cy="1188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908800">
                  <a:extLst>
                    <a:ext uri="{9D8B030D-6E8A-4147-A177-3AD203B41FA5}">
                      <a16:colId xmlns:a16="http://schemas.microsoft.com/office/drawing/2014/main" val="219511166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83770966"/>
                    </a:ext>
                  </a:extLst>
                </a:gridCol>
              </a:tblGrid>
              <a:tr h="979175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Sviluppare il processo risolutivo </a:t>
                      </a:r>
                      <a:endParaRPr lang="it-IT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Formalizzare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situazioni problematiche e </a:t>
                      </a:r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applicare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concetti e i metodi matematici e gli strumenti disciplinari rilevanti per la loro risoluzione, </a:t>
                      </a:r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eseguendo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calcoli necessari. 	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6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152051"/>
                  </a:ext>
                </a:extLst>
              </a:tr>
            </a:tbl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60479628-9AB3-4C40-8DF1-8AF28C193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31" y="2341903"/>
            <a:ext cx="8650514" cy="1870610"/>
          </a:xfrm>
          <a:prstGeom prst="rect">
            <a:avLst/>
          </a:prstGeom>
        </p:spPr>
      </p:pic>
      <p:sp>
        <p:nvSpPr>
          <p:cNvPr id="8" name="Segnaposto data 7">
            <a:extLst>
              <a:ext uri="{FF2B5EF4-FFF2-40B4-BE49-F238E27FC236}">
                <a16:creationId xmlns:a16="http://schemas.microsoft.com/office/drawing/2014/main" id="{7DA263B7-13A8-4A84-AA0E-CAA0C1894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6C87B9C-3FCA-451B-88AE-707B6D44B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it-IT" smtClean="0"/>
              <a:t>38</a:t>
            </a:fld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061FC16-02DC-4556-93DB-45870B921A35}"/>
              </a:ext>
            </a:extLst>
          </p:cNvPr>
          <p:cNvSpPr/>
          <p:nvPr/>
        </p:nvSpPr>
        <p:spPr>
          <a:xfrm>
            <a:off x="190444" y="372841"/>
            <a:ext cx="4722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Esempio LI02-LI03-LI15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</a:rPr>
              <a:t>Mat-Fis</a:t>
            </a: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FB7332A-AAAA-4A5C-8423-DF6855E03D5D}"/>
              </a:ext>
            </a:extLst>
          </p:cNvPr>
          <p:cNvSpPr/>
          <p:nvPr/>
        </p:nvSpPr>
        <p:spPr>
          <a:xfrm>
            <a:off x="2946330" y="5777273"/>
            <a:ext cx="3730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Esempio - Dicembre-2018 Problema 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0911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C5B043B7-83A4-4021-B632-535DE541B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889909"/>
              </p:ext>
            </p:extLst>
          </p:nvPr>
        </p:nvGraphicFramePr>
        <p:xfrm>
          <a:off x="246743" y="900630"/>
          <a:ext cx="8650514" cy="1463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908800">
                  <a:extLst>
                    <a:ext uri="{9D8B030D-6E8A-4147-A177-3AD203B41FA5}">
                      <a16:colId xmlns:a16="http://schemas.microsoft.com/office/drawing/2014/main" val="219511166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83770966"/>
                    </a:ext>
                  </a:extLst>
                </a:gridCol>
              </a:tblGrid>
              <a:tr h="979175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Interpretare, rappresentare, elaborare i dati </a:t>
                      </a:r>
                      <a:endParaRPr lang="it-IT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Interpretare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e/o </a:t>
                      </a:r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elaborare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dati proposti e/o ricavati, anche di natura sperimentale, verificandone la pertinenza al modello scelto. </a:t>
                      </a:r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Rappresentare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it-IT" sz="1800" b="0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collegare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dati </a:t>
                      </a:r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adoperando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necessari codici grafico-simbolici. 	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5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152051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7490BD83-B8E8-464D-A440-EE72F810D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43" y="2457854"/>
            <a:ext cx="8650514" cy="3642322"/>
          </a:xfrm>
          <a:prstGeom prst="rect">
            <a:avLst/>
          </a:prstGeom>
        </p:spPr>
      </p:pic>
      <p:sp>
        <p:nvSpPr>
          <p:cNvPr id="6" name="Segnaposto data 5">
            <a:extLst>
              <a:ext uri="{FF2B5EF4-FFF2-40B4-BE49-F238E27FC236}">
                <a16:creationId xmlns:a16="http://schemas.microsoft.com/office/drawing/2014/main" id="{D8B9B53D-CF97-4143-9719-990E4B56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3D3F6A5-C2DF-413E-AD62-52D01CA0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it-IT" smtClean="0"/>
              <a:t>39</a:t>
            </a:fld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7DAB5EC-C6BD-4C2A-B0F8-5A3FF501B659}"/>
              </a:ext>
            </a:extLst>
          </p:cNvPr>
          <p:cNvSpPr/>
          <p:nvPr/>
        </p:nvSpPr>
        <p:spPr>
          <a:xfrm>
            <a:off x="190444" y="372841"/>
            <a:ext cx="4722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Esempio LI02-LI03-LI15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</a:rPr>
              <a:t>Mat-Fis</a:t>
            </a: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3958A8A-B138-4E94-863F-ABB64B3A90F5}"/>
              </a:ext>
            </a:extLst>
          </p:cNvPr>
          <p:cNvSpPr/>
          <p:nvPr/>
        </p:nvSpPr>
        <p:spPr>
          <a:xfrm>
            <a:off x="2946330" y="5777273"/>
            <a:ext cx="3730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Esempio - Dicembre-2018 Problema 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3139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1746" name="Picture 2" descr="https://i.stack.imgur.com/psO8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277"/>
            <a:ext cx="5508724" cy="407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616" y="198475"/>
            <a:ext cx="3665766" cy="425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2077156" y="1467555"/>
            <a:ext cx="127564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1870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643043" y="2999860"/>
            <a:ext cx="10950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1930</a:t>
            </a: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" y="4947794"/>
            <a:ext cx="1282170" cy="60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56" y="4942360"/>
            <a:ext cx="1414400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2820685" y="5111537"/>
            <a:ext cx="107930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2008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24177" y="158043"/>
            <a:ext cx="2404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519413C-C3AB-4688-9765-E3995A4870E4}"/>
              </a:ext>
            </a:extLst>
          </p:cNvPr>
          <p:cNvSpPr txBox="1"/>
          <p:nvPr/>
        </p:nvSpPr>
        <p:spPr>
          <a:xfrm>
            <a:off x="6421067" y="6146903"/>
            <a:ext cx="107930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2018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7F6DC87-50F4-4AA8-A860-E43B7A1C95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2833" y="4590667"/>
            <a:ext cx="1851782" cy="208818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DBA0502F-DAE0-4267-87F6-1BE83096A307}"/>
              </a:ext>
            </a:extLst>
          </p:cNvPr>
          <p:cNvSpPr/>
          <p:nvPr/>
        </p:nvSpPr>
        <p:spPr>
          <a:xfrm>
            <a:off x="3293875" y="6090686"/>
            <a:ext cx="1733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hlinkClick r:id="rId8"/>
              </a:rPr>
              <a:t>https://www.bipm.org/en/measurement-units/rev-si/</a:t>
            </a:r>
            <a:endParaRPr lang="it-IT" sz="1200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9B20321E-9442-4074-AD43-313C4E45E339}"/>
              </a:ext>
            </a:extLst>
          </p:cNvPr>
          <p:cNvSpPr/>
          <p:nvPr/>
        </p:nvSpPr>
        <p:spPr>
          <a:xfrm>
            <a:off x="5314950" y="4942360"/>
            <a:ext cx="514350" cy="4487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90794002-9914-4276-B257-D73D4600EA4E}"/>
              </a:ext>
            </a:extLst>
          </p:cNvPr>
          <p:cNvSpPr/>
          <p:nvPr/>
        </p:nvSpPr>
        <p:spPr>
          <a:xfrm>
            <a:off x="5631014" y="6130320"/>
            <a:ext cx="514350" cy="4487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9F1C0758-9EFD-49CE-BA14-81BA2B6DFED3}"/>
              </a:ext>
            </a:extLst>
          </p:cNvPr>
          <p:cNvSpPr/>
          <p:nvPr/>
        </p:nvSpPr>
        <p:spPr>
          <a:xfrm>
            <a:off x="5042902" y="6111790"/>
            <a:ext cx="514350" cy="4487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CB579A4E-1F0E-489B-83F9-E48E922E5EB2}"/>
              </a:ext>
            </a:extLst>
          </p:cNvPr>
          <p:cNvSpPr/>
          <p:nvPr/>
        </p:nvSpPr>
        <p:spPr>
          <a:xfrm>
            <a:off x="4767199" y="5692221"/>
            <a:ext cx="514350" cy="4487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678F7B6-DABA-4E6F-882A-D2ACF2C94F15}"/>
              </a:ext>
            </a:extLst>
          </p:cNvPr>
          <p:cNvSpPr txBox="1"/>
          <p:nvPr/>
        </p:nvSpPr>
        <p:spPr>
          <a:xfrm>
            <a:off x="6561417" y="5024217"/>
            <a:ext cx="200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</a:rPr>
              <a:t>h, e, </a:t>
            </a:r>
            <a:r>
              <a:rPr lang="it-IT" sz="2800" dirty="0" err="1">
                <a:solidFill>
                  <a:srgbClr val="002060"/>
                </a:solidFill>
              </a:rPr>
              <a:t>k</a:t>
            </a:r>
            <a:r>
              <a:rPr lang="it-IT" sz="2800" baseline="-25000" dirty="0" err="1">
                <a:solidFill>
                  <a:srgbClr val="002060"/>
                </a:solidFill>
              </a:rPr>
              <a:t>b</a:t>
            </a:r>
            <a:r>
              <a:rPr lang="it-IT" sz="2800" dirty="0" err="1">
                <a:solidFill>
                  <a:srgbClr val="002060"/>
                </a:solidFill>
              </a:rPr>
              <a:t>,N</a:t>
            </a:r>
            <a:r>
              <a:rPr lang="it-IT" sz="2800" baseline="-25000" dirty="0" err="1">
                <a:solidFill>
                  <a:srgbClr val="002060"/>
                </a:solidFill>
              </a:rPr>
              <a:t>A</a:t>
            </a:r>
            <a:r>
              <a:rPr lang="it-IT" sz="2800" dirty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1343C118-25E5-4AD5-BB8C-ABDC2ECBDE34}"/>
              </a:ext>
            </a:extLst>
          </p:cNvPr>
          <p:cNvCxnSpPr>
            <a:stCxn id="9" idx="6"/>
            <a:endCxn id="10" idx="1"/>
          </p:cNvCxnSpPr>
          <p:nvPr/>
        </p:nvCxnSpPr>
        <p:spPr>
          <a:xfrm>
            <a:off x="5829300" y="5166755"/>
            <a:ext cx="732117" cy="119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96457C24-3BE6-48AA-B8E2-8E4D72A38249}"/>
              </a:ext>
            </a:extLst>
          </p:cNvPr>
          <p:cNvCxnSpPr>
            <a:cxnSpLocks/>
          </p:cNvCxnSpPr>
          <p:nvPr/>
        </p:nvCxnSpPr>
        <p:spPr>
          <a:xfrm flipV="1">
            <a:off x="5263816" y="5465827"/>
            <a:ext cx="1407671" cy="444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139C99AE-7673-4950-9582-577B16E3A746}"/>
              </a:ext>
            </a:extLst>
          </p:cNvPr>
          <p:cNvCxnSpPr>
            <a:cxnSpLocks/>
          </p:cNvCxnSpPr>
          <p:nvPr/>
        </p:nvCxnSpPr>
        <p:spPr>
          <a:xfrm flipV="1">
            <a:off x="5466781" y="5584775"/>
            <a:ext cx="1723772" cy="544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8D22FC34-B56E-40C3-9F54-340CA1CA5259}"/>
              </a:ext>
            </a:extLst>
          </p:cNvPr>
          <p:cNvCxnSpPr>
            <a:cxnSpLocks/>
          </p:cNvCxnSpPr>
          <p:nvPr/>
        </p:nvCxnSpPr>
        <p:spPr>
          <a:xfrm flipV="1">
            <a:off x="6046241" y="5634643"/>
            <a:ext cx="1723772" cy="544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026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C5B043B7-83A4-4021-B632-535DE541B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129336"/>
              </p:ext>
            </p:extLst>
          </p:nvPr>
        </p:nvGraphicFramePr>
        <p:xfrm>
          <a:off x="246743" y="900630"/>
          <a:ext cx="8650514" cy="1188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908800">
                  <a:extLst>
                    <a:ext uri="{9D8B030D-6E8A-4147-A177-3AD203B41FA5}">
                      <a16:colId xmlns:a16="http://schemas.microsoft.com/office/drawing/2014/main" val="219511166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83770966"/>
                    </a:ext>
                  </a:extLst>
                </a:gridCol>
              </a:tblGrid>
              <a:tr h="979175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Argomentare </a:t>
                      </a:r>
                      <a:endParaRPr lang="it-IT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Descrivere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il processo risolutivo adottato, la strategia risolutiva e i passaggi fondamentali. </a:t>
                      </a:r>
                      <a:r>
                        <a:rPr lang="it-IT" sz="1800" b="1" i="0" u="none" strike="noStrike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Comunicare</a:t>
                      </a:r>
                      <a:r>
                        <a:rPr lang="it-IT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risultati ottenuti valutandone la coerenza con la situazione problematica proposta. 	 	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4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152051"/>
                  </a:ext>
                </a:extLst>
              </a:tr>
            </a:tbl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994D1678-3093-4339-B84D-F6AB86DE7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55" y="2165097"/>
            <a:ext cx="8611802" cy="3620005"/>
          </a:xfrm>
          <a:prstGeom prst="rect">
            <a:avLst/>
          </a:prstGeom>
        </p:spPr>
      </p:pic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1532F4B-F32E-4099-901F-D1E7233D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57859F-7812-4EB4-B6F2-2282AAC2D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it-IT" smtClean="0"/>
              <a:t>40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F5E7B90-0D0D-4C08-BCC3-5C2E795C2239}"/>
              </a:ext>
            </a:extLst>
          </p:cNvPr>
          <p:cNvSpPr/>
          <p:nvPr/>
        </p:nvSpPr>
        <p:spPr>
          <a:xfrm>
            <a:off x="190444" y="372841"/>
            <a:ext cx="4722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Esempio LI02-LI03-LI15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</a:rPr>
              <a:t>Mat-Fis</a:t>
            </a: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677A314-2CF7-4AAB-A0D9-ECBD56DD9DAF}"/>
              </a:ext>
            </a:extLst>
          </p:cNvPr>
          <p:cNvSpPr/>
          <p:nvPr/>
        </p:nvSpPr>
        <p:spPr>
          <a:xfrm>
            <a:off x="2946330" y="5777273"/>
            <a:ext cx="3730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Esempio - Dicembre-2018 Problema 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0145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4B7F106A-EC09-49F0-BC4F-FC2166CCC03D}"/>
              </a:ext>
            </a:extLst>
          </p:cNvPr>
          <p:cNvSpPr txBox="1">
            <a:spLocks/>
          </p:cNvSpPr>
          <p:nvPr/>
        </p:nvSpPr>
        <p:spPr>
          <a:xfrm>
            <a:off x="137885" y="319705"/>
            <a:ext cx="809897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it-IT" dirty="0"/>
              <a:t>Caratteristiche di esempi/simulazioni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34AA7CA-79EA-449C-A189-CE96046747CC}"/>
              </a:ext>
            </a:extLst>
          </p:cNvPr>
          <p:cNvSpPr/>
          <p:nvPr/>
        </p:nvSpPr>
        <p:spPr>
          <a:xfrm>
            <a:off x="383198" y="3835755"/>
            <a:ext cx="83834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Situazioni problematiche contestualizzate, reali o virtuali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Richieste non bloccanti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Attinenza ai QR o fornire informazioni aggiuntive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Attenzione al ragionamento piuttosto che a calcoli complessi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5BD8B4D-BEE2-452B-925A-8B1A3AD0B0C5}"/>
              </a:ext>
            </a:extLst>
          </p:cNvPr>
          <p:cNvSpPr/>
          <p:nvPr/>
        </p:nvSpPr>
        <p:spPr>
          <a:xfrm>
            <a:off x="305127" y="1243039"/>
            <a:ext cx="8383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A) Situazione Matematica -&gt; applicazione alla Fisica 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9F11B68-8D1D-4598-9A54-5DC15BD4DB2C}"/>
              </a:ext>
            </a:extLst>
          </p:cNvPr>
          <p:cNvSpPr/>
          <p:nvPr/>
        </p:nvSpPr>
        <p:spPr>
          <a:xfrm>
            <a:off x="383198" y="2213282"/>
            <a:ext cx="8227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0" indent="-363538"/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B) Fenomeno Fisico -&gt; concetti matematici per la modellizzazione e interpretazione </a:t>
            </a:r>
          </a:p>
        </p:txBody>
      </p:sp>
    </p:spTree>
    <p:extLst>
      <p:ext uri="{BB962C8B-B14F-4D97-AF65-F5344CB8AC3E}">
        <p14:creationId xmlns:p14="http://schemas.microsoft.com/office/powerpoint/2010/main" val="582795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0FE3DBBB-53ED-438E-AC82-1452D05A9DFC}"/>
              </a:ext>
            </a:extLst>
          </p:cNvPr>
          <p:cNvSpPr txBox="1">
            <a:spLocks/>
          </p:cNvSpPr>
          <p:nvPr/>
        </p:nvSpPr>
        <p:spPr>
          <a:xfrm>
            <a:off x="246743" y="284729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Esercizi o Problemi?</a:t>
            </a:r>
          </a:p>
        </p:txBody>
      </p:sp>
      <p:sp>
        <p:nvSpPr>
          <p:cNvPr id="11" name="Segnaposto testo 1">
            <a:extLst>
              <a:ext uri="{FF2B5EF4-FFF2-40B4-BE49-F238E27FC236}">
                <a16:creationId xmlns:a16="http://schemas.microsoft.com/office/drawing/2014/main" id="{0FE3DBBB-53ED-438E-AC82-1452D05A9DFC}"/>
              </a:ext>
            </a:extLst>
          </p:cNvPr>
          <p:cNvSpPr txBox="1">
            <a:spLocks/>
          </p:cNvSpPr>
          <p:nvPr/>
        </p:nvSpPr>
        <p:spPr>
          <a:xfrm>
            <a:off x="507913" y="3709416"/>
            <a:ext cx="7924801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calcola l'energia cinetica a t=0 (</a:t>
            </a:r>
            <a:r>
              <a:rPr lang="it-IT" sz="2000" dirty="0" err="1">
                <a:solidFill>
                  <a:schemeClr val="accent2">
                    <a:lumMod val="75000"/>
                  </a:schemeClr>
                </a:solidFill>
              </a:rPr>
              <a:t>pto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 A)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calcola la quota massima (</a:t>
            </a:r>
            <a:r>
              <a:rPr lang="it-IT" sz="2000" dirty="0" err="1">
                <a:solidFill>
                  <a:schemeClr val="accent2">
                    <a:lumMod val="75000"/>
                  </a:schemeClr>
                </a:solidFill>
              </a:rPr>
              <a:t>pto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 B)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calcola l'energia persa per attrito se la quota di E è </a:t>
            </a:r>
            <a:r>
              <a:rPr lang="it-IT" sz="2000" dirty="0" err="1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it-IT" sz="2000" baseline="-25000" dirty="0" err="1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</a:rPr>
              <a:t> = 1.5h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4">
                    <a:lumMod val="75000"/>
                  </a:schemeClr>
                </a:solidFill>
              </a:rPr>
              <a:t>Sapendo che la pallina si muove di moto rettilineo uniformemente accelerato descrivi la curva z(t)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4">
                    <a:lumMod val="75000"/>
                  </a:schemeClr>
                </a:solidFill>
              </a:rPr>
              <a:t>Calcola la derivata prima e seconda in 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4">
                    <a:lumMod val="75000"/>
                  </a:schemeClr>
                </a:solidFill>
              </a:rPr>
              <a:t>Calcola l’integrale tra A e 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4">
                    <a:lumMod val="75000"/>
                  </a:schemeClr>
                </a:solidFill>
              </a:rPr>
              <a:t>….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3692543" y="996111"/>
            <a:ext cx="5451457" cy="2752660"/>
            <a:chOff x="1088298" y="1349827"/>
            <a:chExt cx="5451457" cy="2752660"/>
          </a:xfrm>
        </p:grpSpPr>
        <p:pic>
          <p:nvPicPr>
            <p:cNvPr id="9" name="Immagine 8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09"/>
            <a:stretch/>
          </p:blipFill>
          <p:spPr bwMode="auto">
            <a:xfrm>
              <a:off x="1088298" y="1349827"/>
              <a:ext cx="5109302" cy="2525487"/>
            </a:xfrm>
            <a:prstGeom prst="rect">
              <a:avLst/>
            </a:prstGeom>
            <a:noFill/>
          </p:spPr>
        </p:pic>
        <p:cxnSp>
          <p:nvCxnSpPr>
            <p:cNvPr id="6" name="Connettore 2 5"/>
            <p:cNvCxnSpPr/>
            <p:nvPr/>
          </p:nvCxnSpPr>
          <p:spPr>
            <a:xfrm flipV="1">
              <a:off x="1872342" y="1465944"/>
              <a:ext cx="0" cy="24964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/>
            <p:nvPr/>
          </p:nvCxnSpPr>
          <p:spPr>
            <a:xfrm>
              <a:off x="1364343" y="3846288"/>
              <a:ext cx="49058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ttangolo 16"/>
            <p:cNvSpPr/>
            <p:nvPr/>
          </p:nvSpPr>
          <p:spPr>
            <a:xfrm>
              <a:off x="6278145" y="3733155"/>
              <a:ext cx="261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solidFill>
                    <a:prstClr val="black"/>
                  </a:solidFill>
                </a:rPr>
                <a:t>t</a:t>
              </a:r>
              <a:endParaRPr lang="en-US" sz="1400" dirty="0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1590031" y="1439898"/>
              <a:ext cx="2760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solidFill>
                    <a:prstClr val="black"/>
                  </a:solidFill>
                </a:rPr>
                <a:t>z</a:t>
              </a:r>
              <a:endParaRPr lang="en-US" sz="1400" dirty="0"/>
            </a:p>
          </p:txBody>
        </p:sp>
      </p:grpSp>
      <p:sp>
        <p:nvSpPr>
          <p:cNvPr id="5" name="Rettangolo 4">
            <a:extLst>
              <a:ext uri="{FF2B5EF4-FFF2-40B4-BE49-F238E27FC236}">
                <a16:creationId xmlns:a16="http://schemas.microsoft.com/office/drawing/2014/main" id="{5DB7A5A0-BC16-450D-BCFC-D5E57DD4D844}"/>
              </a:ext>
            </a:extLst>
          </p:cNvPr>
          <p:cNvSpPr/>
          <p:nvPr/>
        </p:nvSpPr>
        <p:spPr>
          <a:xfrm>
            <a:off x="151330" y="1018284"/>
            <a:ext cx="35412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Una pallina di massa m=75 g viene lanciata in verticale verso l'alto all'istante t=0 dall'altezza h =1m con velocità </a:t>
            </a:r>
            <a:r>
              <a:rPr lang="it-IT" sz="2400" dirty="0" err="1">
                <a:solidFill>
                  <a:srgbClr val="0070C0"/>
                </a:solidFill>
              </a:rPr>
              <a:t>v</a:t>
            </a:r>
            <a:r>
              <a:rPr lang="it-IT" sz="2400" baseline="-25000" dirty="0" err="1">
                <a:solidFill>
                  <a:srgbClr val="0070C0"/>
                </a:solidFill>
              </a:rPr>
              <a:t>z</a:t>
            </a:r>
            <a:r>
              <a:rPr lang="it-IT" sz="2400" dirty="0">
                <a:solidFill>
                  <a:srgbClr val="0070C0"/>
                </a:solidFill>
              </a:rPr>
              <a:t>=3 m/s </a:t>
            </a:r>
          </a:p>
        </p:txBody>
      </p:sp>
    </p:spTree>
    <p:extLst>
      <p:ext uri="{BB962C8B-B14F-4D97-AF65-F5344CB8AC3E}">
        <p14:creationId xmlns:p14="http://schemas.microsoft.com/office/powerpoint/2010/main" val="34672052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0FE3DBBB-53ED-438E-AC82-1452D05A9DFC}"/>
              </a:ext>
            </a:extLst>
          </p:cNvPr>
          <p:cNvSpPr txBox="1">
            <a:spLocks/>
          </p:cNvSpPr>
          <p:nvPr/>
        </p:nvSpPr>
        <p:spPr>
          <a:xfrm>
            <a:off x="246743" y="284729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Esercizi o </a:t>
            </a:r>
            <a:r>
              <a:rPr lang="it-IT" b="1" u="sng" dirty="0"/>
              <a:t>Problemi</a:t>
            </a:r>
            <a:r>
              <a:rPr lang="it-IT" dirty="0"/>
              <a:t>?</a:t>
            </a:r>
          </a:p>
        </p:txBody>
      </p:sp>
      <p:sp>
        <p:nvSpPr>
          <p:cNvPr id="11" name="Segnaposto testo 1">
            <a:extLst>
              <a:ext uri="{FF2B5EF4-FFF2-40B4-BE49-F238E27FC236}">
                <a16:creationId xmlns:a16="http://schemas.microsoft.com/office/drawing/2014/main" id="{0FE3DBBB-53ED-438E-AC82-1452D05A9DFC}"/>
              </a:ext>
            </a:extLst>
          </p:cNvPr>
          <p:cNvSpPr txBox="1">
            <a:spLocks/>
          </p:cNvSpPr>
          <p:nvPr/>
        </p:nvSpPr>
        <p:spPr>
          <a:xfrm>
            <a:off x="243271" y="3828733"/>
            <a:ext cx="8752114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algn="just"/>
            <a:r>
              <a:rPr lang="it-IT" sz="2000" dirty="0"/>
              <a:t>Una pallina viene lanciata in verticale verso l'alto all'istante t=0 dall'altezza h.</a:t>
            </a:r>
          </a:p>
          <a:p>
            <a:pPr algn="just"/>
            <a:r>
              <a:rPr lang="it-IT" sz="2000" dirty="0"/>
              <a:t>La pallina ricadendo al suolo rimbalza più volte fino  a fermarsi, l'equazione oraria è rappresentata in figura. </a:t>
            </a:r>
          </a:p>
          <a:p>
            <a:pPr algn="just"/>
            <a:r>
              <a:rPr lang="it-IT" sz="2000" dirty="0"/>
              <a:t>Mentre puoi trascurare gli effetti dell'attrito in volo, durante i rimbalzi la pallina subisce urti anelastici perdendo una frazione di energia, assumi che ad ogni rimbalzo perda sempre la  stessa frazione di energia. 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3692543" y="998320"/>
            <a:ext cx="5451457" cy="2752660"/>
            <a:chOff x="1088298" y="1349827"/>
            <a:chExt cx="5451457" cy="2752660"/>
          </a:xfrm>
        </p:grpSpPr>
        <p:pic>
          <p:nvPicPr>
            <p:cNvPr id="9" name="Immagine 8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09"/>
            <a:stretch/>
          </p:blipFill>
          <p:spPr bwMode="auto">
            <a:xfrm>
              <a:off x="1088298" y="1349827"/>
              <a:ext cx="5109302" cy="2525487"/>
            </a:xfrm>
            <a:prstGeom prst="rect">
              <a:avLst/>
            </a:prstGeom>
            <a:noFill/>
          </p:spPr>
        </p:pic>
        <p:cxnSp>
          <p:nvCxnSpPr>
            <p:cNvPr id="6" name="Connettore 2 5"/>
            <p:cNvCxnSpPr/>
            <p:nvPr/>
          </p:nvCxnSpPr>
          <p:spPr>
            <a:xfrm flipV="1">
              <a:off x="1872342" y="1465944"/>
              <a:ext cx="0" cy="24964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/>
            <p:nvPr/>
          </p:nvCxnSpPr>
          <p:spPr>
            <a:xfrm>
              <a:off x="1364343" y="3846288"/>
              <a:ext cx="49058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ttangolo 16"/>
            <p:cNvSpPr/>
            <p:nvPr/>
          </p:nvSpPr>
          <p:spPr>
            <a:xfrm>
              <a:off x="6278145" y="3733155"/>
              <a:ext cx="261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solidFill>
                    <a:prstClr val="black"/>
                  </a:solidFill>
                </a:rPr>
                <a:t>t</a:t>
              </a:r>
              <a:endParaRPr lang="en-US" sz="1400" dirty="0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1590031" y="1439898"/>
              <a:ext cx="2760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>
                  <a:solidFill>
                    <a:prstClr val="black"/>
                  </a:solidFill>
                </a:rPr>
                <a:t>z</a:t>
              </a:r>
              <a:endParaRPr lang="en-US" sz="1400" dirty="0"/>
            </a:p>
          </p:txBody>
        </p:sp>
      </p:grpSp>
      <p:sp>
        <p:nvSpPr>
          <p:cNvPr id="5" name="Rettangolo 4">
            <a:extLst>
              <a:ext uri="{FF2B5EF4-FFF2-40B4-BE49-F238E27FC236}">
                <a16:creationId xmlns:a16="http://schemas.microsoft.com/office/drawing/2014/main" id="{D85AD79C-BBC0-4A1E-92B0-5F53FE3522F1}"/>
              </a:ext>
            </a:extLst>
          </p:cNvPr>
          <p:cNvSpPr/>
          <p:nvPr/>
        </p:nvSpPr>
        <p:spPr>
          <a:xfrm>
            <a:off x="187353" y="1081989"/>
            <a:ext cx="37715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Osservare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fare collegamenti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Utilizzare analogie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Individuare i parametri che definiscono un modello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Produrre ipotesi esplicative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Fare previsioni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86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0FE3DBBB-53ED-438E-AC82-1452D05A9DFC}"/>
              </a:ext>
            </a:extLst>
          </p:cNvPr>
          <p:cNvSpPr txBox="1">
            <a:spLocks/>
          </p:cNvSpPr>
          <p:nvPr/>
        </p:nvSpPr>
        <p:spPr>
          <a:xfrm>
            <a:off x="246743" y="284729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Esercizi o Problemi?</a:t>
            </a:r>
          </a:p>
        </p:txBody>
      </p:sp>
      <p:sp>
        <p:nvSpPr>
          <p:cNvPr id="11" name="Segnaposto testo 1">
            <a:extLst>
              <a:ext uri="{FF2B5EF4-FFF2-40B4-BE49-F238E27FC236}">
                <a16:creationId xmlns:a16="http://schemas.microsoft.com/office/drawing/2014/main" id="{0FE3DBBB-53ED-438E-AC82-1452D05A9DFC}"/>
              </a:ext>
            </a:extLst>
          </p:cNvPr>
          <p:cNvSpPr txBox="1">
            <a:spLocks/>
          </p:cNvSpPr>
          <p:nvPr/>
        </p:nvSpPr>
        <p:spPr>
          <a:xfrm>
            <a:off x="159658" y="1024957"/>
            <a:ext cx="8229599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algn="l"/>
            <a:r>
              <a:rPr lang="it-IT" sz="1600" dirty="0"/>
              <a:t>Usando il grafico della legge oraria z(t) e assumendo l'energia potenziale gravitazionale nulla per z=0</a:t>
            </a:r>
          </a:p>
          <a:p>
            <a:pPr marL="457200" indent="-457200" algn="l">
              <a:buAutoNum type="arabicParenR"/>
            </a:pPr>
            <a:r>
              <a:rPr lang="it-IT" sz="1600" dirty="0"/>
              <a:t>Valuta l'energia meccanica totale </a:t>
            </a:r>
            <a:r>
              <a:rPr lang="it-IT" sz="1600" dirty="0" err="1"/>
              <a:t>E</a:t>
            </a:r>
            <a:r>
              <a:rPr lang="it-IT" sz="1600" baseline="-25000" dirty="0" err="1"/>
              <a:t>o</a:t>
            </a:r>
            <a:r>
              <a:rPr lang="it-IT" sz="1600" baseline="-25000" dirty="0"/>
              <a:t> </a:t>
            </a:r>
            <a:r>
              <a:rPr lang="it-IT" sz="1600" dirty="0"/>
              <a:t>della pallina </a:t>
            </a:r>
            <a:r>
              <a:rPr lang="it-IT" sz="1600" b="1" dirty="0"/>
              <a:t>nel tratto A-C</a:t>
            </a:r>
            <a:r>
              <a:rPr lang="it-IT" sz="1600" dirty="0"/>
              <a:t> </a:t>
            </a:r>
            <a:r>
              <a:rPr lang="it-IT" sz="1600" b="1" dirty="0"/>
              <a:t>in funzione dell'energia potenziale iniziale</a:t>
            </a:r>
          </a:p>
          <a:p>
            <a:pPr marL="457200" indent="-457200" algn="l">
              <a:buAutoNum type="arabicParenR"/>
            </a:pPr>
            <a:r>
              <a:rPr lang="it-IT" sz="1600" dirty="0"/>
              <a:t>Valuta </a:t>
            </a:r>
            <a:r>
              <a:rPr lang="it-IT" sz="1600" u="sng" dirty="0"/>
              <a:t>la frazione di energia meccanica persa dopo il primo rimbalzo</a:t>
            </a:r>
          </a:p>
          <a:p>
            <a:pPr marL="457200" indent="-457200" algn="l">
              <a:buAutoNum type="arabicParenR"/>
            </a:pPr>
            <a:r>
              <a:rPr lang="it-IT" sz="1600" b="1" dirty="0"/>
              <a:t>Descrivi le forze agenti sulla pallina durante il moto</a:t>
            </a:r>
            <a:r>
              <a:rPr lang="it-IT" sz="1600" dirty="0"/>
              <a:t> e in particolare nei punti A (subito dopo il lancio), B (al culmine della traiettoria) e in C (quando ripassa per la quota di lancio)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egnaposto testo 1">
                <a:extLst>
                  <a:ext uri="{FF2B5EF4-FFF2-40B4-BE49-F238E27FC236}">
                    <a16:creationId xmlns:a16="http://schemas.microsoft.com/office/drawing/2014/main" id="{0FE3DBBB-53ED-438E-AC82-1452D05A9D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353" y="2872233"/>
                <a:ext cx="8642981" cy="2914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algn="ctr">
                  <a:defRPr sz="3200">
                    <a:solidFill>
                      <a:schemeClr val="accent1">
                        <a:lumMod val="75000"/>
                      </a:schemeClr>
                    </a:solidFill>
                    <a:latin typeface="+mj-lt"/>
                  </a:defRPr>
                </a:lvl1pPr>
              </a:lstStyle>
              <a:p>
                <a:pPr marL="457200" indent="-457200" algn="l">
                  <a:buFont typeface="+mj-lt"/>
                  <a:buAutoNum type="arabicParenR" startAt="4"/>
                </a:pPr>
                <a:r>
                  <a:rPr lang="en-US" sz="1600" b="0" dirty="0"/>
                  <a:t>Assumendo </a:t>
                </a:r>
                <a:r>
                  <a:rPr lang="en-US" sz="1600" b="0" dirty="0" err="1"/>
                  <a:t>che</a:t>
                </a:r>
                <a:r>
                  <a:rPr lang="en-US" sz="1600" b="0" dirty="0"/>
                  <a:t> la </a:t>
                </a:r>
                <a:r>
                  <a:rPr lang="en-US" sz="1600" b="0" dirty="0" err="1"/>
                  <a:t>pallina</a:t>
                </a:r>
                <a:r>
                  <a:rPr lang="en-US" sz="1600" b="0" dirty="0"/>
                  <a:t> </a:t>
                </a:r>
                <a:r>
                  <a:rPr lang="en-US" sz="1600" b="0" dirty="0" err="1"/>
                  <a:t>perda</a:t>
                </a:r>
                <a:r>
                  <a:rPr lang="en-US" sz="1600" b="0" dirty="0"/>
                  <a:t> la </a:t>
                </a:r>
                <a:r>
                  <a:rPr lang="en-US" sz="1600" b="0" dirty="0" err="1"/>
                  <a:t>stressa</a:t>
                </a:r>
                <a:r>
                  <a:rPr lang="en-US" sz="1600" b="0" dirty="0"/>
                  <a:t> </a:t>
                </a:r>
                <a:r>
                  <a:rPr lang="en-US" sz="1600" b="0" dirty="0" err="1"/>
                  <a:t>frazione</a:t>
                </a:r>
                <a:r>
                  <a:rPr lang="en-US" sz="1600" b="0" dirty="0"/>
                  <a:t> di </a:t>
                </a:r>
                <a:r>
                  <a:rPr lang="en-US" sz="1600" b="0" dirty="0" err="1"/>
                  <a:t>energia</a:t>
                </a:r>
                <a:r>
                  <a:rPr lang="en-US" sz="1600" b="0" dirty="0"/>
                  <a:t>, </a:t>
                </a:r>
                <a:r>
                  <a:rPr lang="en-US" sz="1600" b="0" dirty="0" err="1"/>
                  <a:t>dopo</a:t>
                </a:r>
                <a:r>
                  <a:rPr lang="en-US" sz="1600" b="0" dirty="0"/>
                  <a:t> </a:t>
                </a:r>
                <a:r>
                  <a:rPr lang="en-US" sz="1600" b="0" dirty="0" err="1"/>
                  <a:t>ogni</a:t>
                </a:r>
                <a:r>
                  <a:rPr lang="en-US" sz="1600" b="0" dirty="0"/>
                  <a:t> </a:t>
                </a:r>
                <a:r>
                  <a:rPr lang="en-US" sz="1600" b="0" dirty="0" err="1"/>
                  <a:t>rimbalzo</a:t>
                </a:r>
                <a:r>
                  <a:rPr lang="en-US" sz="1600" b="0" dirty="0"/>
                  <a:t> </a:t>
                </a:r>
                <a:r>
                  <a:rPr lang="en-US" sz="1600" b="0" dirty="0" err="1"/>
                  <a:t>rimane</a:t>
                </a:r>
                <a:r>
                  <a:rPr lang="en-US" sz="1600" b="0" dirty="0"/>
                  <a:t> </a:t>
                </a:r>
                <a:r>
                  <a:rPr lang="en-US" sz="1600" b="0" dirty="0" err="1"/>
                  <a:t>un'energia</a:t>
                </a:r>
                <a:r>
                  <a:rPr lang="en-US" sz="16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𝛼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sz="16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it-IT" sz="1600" dirty="0"/>
                  <a:t> Dimostra che l'energia totale persa dopo l'N-esimo rimbalzo </a:t>
                </a:r>
                <a:r>
                  <a:rPr lang="it-IT" sz="1600" dirty="0">
                    <a:latin typeface="Symbol" panose="05050102010706020507" pitchFamily="18" charset="2"/>
                  </a:rPr>
                  <a:t>D</a:t>
                </a:r>
                <a:r>
                  <a:rPr lang="it-IT" sz="1600" dirty="0"/>
                  <a:t>E</a:t>
                </a:r>
                <a:r>
                  <a:rPr lang="it-IT" sz="1600" baseline="-25000" dirty="0"/>
                  <a:t>N</a:t>
                </a:r>
                <a:r>
                  <a:rPr lang="it-IT" sz="1600" dirty="0"/>
                  <a:t> può essere scritta come 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el-GR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𝑁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it-IT" sz="1600" dirty="0"/>
              </a:p>
              <a:p>
                <a:pPr marL="457200" indent="-457200" algn="l">
                  <a:buFont typeface="+mj-lt"/>
                  <a:buAutoNum type="arabicParenR" startAt="5"/>
                </a:pPr>
                <a:r>
                  <a:rPr lang="it-IT" sz="1600" dirty="0"/>
                  <a:t>Calcola il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it-IT" sz="16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it-IT" sz="16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16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it-IT" sz="1600" i="1" smtClean="0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l-GR" sz="1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600" i="1" smtClean="0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b>
                        </m:sSub>
                      </m:e>
                    </m:func>
                  </m:oMath>
                </a14:m>
                <a:r>
                  <a:rPr lang="it-IT" sz="1600" dirty="0"/>
                  <a:t> e </a:t>
                </a:r>
                <a:r>
                  <a:rPr lang="it-IT" sz="1600" b="1" u="sng" dirty="0"/>
                  <a:t>discutine il significato fisico</a:t>
                </a:r>
              </a:p>
              <a:p>
                <a:pPr marL="457200" indent="-457200" algn="l">
                  <a:buAutoNum type="arabicParenR" startAt="5"/>
                </a:pPr>
                <a:r>
                  <a:rPr lang="it-IT" sz="1600" dirty="0"/>
                  <a:t>La quota massima raggiunta dalla pallina dopo il rimbalzo n-esimo può essere descritta dalla legge: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sz="16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sSup>
                      <m:sSup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p>
                  </m:oMath>
                </a14:m>
                <a:r>
                  <a:rPr lang="it-IT" sz="1600" dirty="0"/>
                  <a:t> individua i parametri che definiscono la legge. </a:t>
                </a:r>
              </a:p>
              <a:p>
                <a:pPr marL="457200" indent="-457200" algn="l">
                  <a:buAutoNum type="arabicParenR" startAt="5"/>
                </a:pPr>
                <a:r>
                  <a:rPr lang="it-IT" sz="1600" dirty="0"/>
                  <a:t>Per quale valore di N l'energia della pallina è minore di 1/e del suo valore iniziale?</a:t>
                </a:r>
              </a:p>
              <a:p>
                <a:pPr marL="457200" indent="-457200" algn="l">
                  <a:buAutoNum type="arabicParenR" startAt="5"/>
                </a:pPr>
                <a:r>
                  <a:rPr lang="it-IT" sz="1600" dirty="0"/>
                  <a:t>...</a:t>
                </a:r>
              </a:p>
            </p:txBody>
          </p:sp>
        </mc:Choice>
        <mc:Fallback xmlns="">
          <p:sp>
            <p:nvSpPr>
              <p:cNvPr id="13" name="Segnaposto testo 1">
                <a:extLst>
                  <a:ext uri="{FF2B5EF4-FFF2-40B4-BE49-F238E27FC236}">
                    <a16:creationId xmlns:a16="http://schemas.microsoft.com/office/drawing/2014/main" id="{0FE3DBBB-53ED-438E-AC82-1452D05A9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53" y="2872233"/>
                <a:ext cx="8642981" cy="2914772"/>
              </a:xfrm>
              <a:prstGeom prst="rect">
                <a:avLst/>
              </a:prstGeom>
              <a:blipFill>
                <a:blip r:embed="rId3"/>
                <a:stretch>
                  <a:fillRect l="-423" t="-628" b="-2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1991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igura a mano libera: forma 52">
            <a:extLst>
              <a:ext uri="{FF2B5EF4-FFF2-40B4-BE49-F238E27FC236}">
                <a16:creationId xmlns:a16="http://schemas.microsoft.com/office/drawing/2014/main" id="{74B436FA-9C9C-49F5-84FC-5EBCB1BA81DD}"/>
              </a:ext>
            </a:extLst>
          </p:cNvPr>
          <p:cNvSpPr/>
          <p:nvPr/>
        </p:nvSpPr>
        <p:spPr>
          <a:xfrm>
            <a:off x="2901941" y="2881000"/>
            <a:ext cx="4692653" cy="1604000"/>
          </a:xfrm>
          <a:custGeom>
            <a:avLst/>
            <a:gdLst>
              <a:gd name="connsiteX0" fmla="*/ 0 w 3683000"/>
              <a:gd name="connsiteY0" fmla="*/ 0 h 1409700"/>
              <a:gd name="connsiteX1" fmla="*/ 723900 w 3683000"/>
              <a:gd name="connsiteY1" fmla="*/ 469900 h 1409700"/>
              <a:gd name="connsiteX2" fmla="*/ 1447800 w 3683000"/>
              <a:gd name="connsiteY2" fmla="*/ 787400 h 1409700"/>
              <a:gd name="connsiteX3" fmla="*/ 2197100 w 3683000"/>
              <a:gd name="connsiteY3" fmla="*/ 1066800 h 1409700"/>
              <a:gd name="connsiteX4" fmla="*/ 2921000 w 3683000"/>
              <a:gd name="connsiteY4" fmla="*/ 1244600 h 1409700"/>
              <a:gd name="connsiteX5" fmla="*/ 3683000 w 3683000"/>
              <a:gd name="connsiteY5" fmla="*/ 1409700 h 1409700"/>
              <a:gd name="connsiteX0" fmla="*/ 0 w 3683000"/>
              <a:gd name="connsiteY0" fmla="*/ 0 h 1409700"/>
              <a:gd name="connsiteX1" fmla="*/ 597806 w 3683000"/>
              <a:gd name="connsiteY1" fmla="*/ 396478 h 1409700"/>
              <a:gd name="connsiteX2" fmla="*/ 1447800 w 3683000"/>
              <a:gd name="connsiteY2" fmla="*/ 787400 h 1409700"/>
              <a:gd name="connsiteX3" fmla="*/ 2197100 w 3683000"/>
              <a:gd name="connsiteY3" fmla="*/ 1066800 h 1409700"/>
              <a:gd name="connsiteX4" fmla="*/ 2921000 w 3683000"/>
              <a:gd name="connsiteY4" fmla="*/ 1244600 h 1409700"/>
              <a:gd name="connsiteX5" fmla="*/ 3683000 w 3683000"/>
              <a:gd name="connsiteY5" fmla="*/ 1409700 h 1409700"/>
              <a:gd name="connsiteX0" fmla="*/ 0 w 3683000"/>
              <a:gd name="connsiteY0" fmla="*/ 0 h 1409700"/>
              <a:gd name="connsiteX1" fmla="*/ 597806 w 3683000"/>
              <a:gd name="connsiteY1" fmla="*/ 396478 h 1409700"/>
              <a:gd name="connsiteX2" fmla="*/ 1187394 w 3683000"/>
              <a:gd name="connsiteY2" fmla="*/ 689225 h 1409700"/>
              <a:gd name="connsiteX3" fmla="*/ 1447800 w 3683000"/>
              <a:gd name="connsiteY3" fmla="*/ 787400 h 1409700"/>
              <a:gd name="connsiteX4" fmla="*/ 2197100 w 3683000"/>
              <a:gd name="connsiteY4" fmla="*/ 1066800 h 1409700"/>
              <a:gd name="connsiteX5" fmla="*/ 2921000 w 3683000"/>
              <a:gd name="connsiteY5" fmla="*/ 1244600 h 1409700"/>
              <a:gd name="connsiteX6" fmla="*/ 3683000 w 3683000"/>
              <a:gd name="connsiteY6" fmla="*/ 1409700 h 1409700"/>
              <a:gd name="connsiteX0" fmla="*/ 0 w 3683000"/>
              <a:gd name="connsiteY0" fmla="*/ 0 h 1409700"/>
              <a:gd name="connsiteX1" fmla="*/ 597806 w 3683000"/>
              <a:gd name="connsiteY1" fmla="*/ 396478 h 1409700"/>
              <a:gd name="connsiteX2" fmla="*/ 1187394 w 3683000"/>
              <a:gd name="connsiteY2" fmla="*/ 689225 h 1409700"/>
              <a:gd name="connsiteX3" fmla="*/ 1757781 w 3683000"/>
              <a:gd name="connsiteY3" fmla="*/ 934244 h 1409700"/>
              <a:gd name="connsiteX4" fmla="*/ 2197100 w 3683000"/>
              <a:gd name="connsiteY4" fmla="*/ 1066800 h 1409700"/>
              <a:gd name="connsiteX5" fmla="*/ 2921000 w 3683000"/>
              <a:gd name="connsiteY5" fmla="*/ 1244600 h 1409700"/>
              <a:gd name="connsiteX6" fmla="*/ 3683000 w 3683000"/>
              <a:gd name="connsiteY6" fmla="*/ 1409700 h 1409700"/>
              <a:gd name="connsiteX0" fmla="*/ 0 w 3683000"/>
              <a:gd name="connsiteY0" fmla="*/ 0 h 1409700"/>
              <a:gd name="connsiteX1" fmla="*/ 597806 w 3683000"/>
              <a:gd name="connsiteY1" fmla="*/ 396478 h 1409700"/>
              <a:gd name="connsiteX2" fmla="*/ 1187394 w 3683000"/>
              <a:gd name="connsiteY2" fmla="*/ 689225 h 1409700"/>
              <a:gd name="connsiteX3" fmla="*/ 1757781 w 3683000"/>
              <a:gd name="connsiteY3" fmla="*/ 934244 h 1409700"/>
              <a:gd name="connsiteX4" fmla="*/ 2396749 w 3683000"/>
              <a:gd name="connsiteY4" fmla="*/ 1128927 h 1409700"/>
              <a:gd name="connsiteX5" fmla="*/ 2921000 w 3683000"/>
              <a:gd name="connsiteY5" fmla="*/ 1244600 h 1409700"/>
              <a:gd name="connsiteX6" fmla="*/ 3683000 w 3683000"/>
              <a:gd name="connsiteY6" fmla="*/ 1409700 h 1409700"/>
              <a:gd name="connsiteX0" fmla="*/ 0 w 3683000"/>
              <a:gd name="connsiteY0" fmla="*/ 0 h 1409700"/>
              <a:gd name="connsiteX1" fmla="*/ 597806 w 3683000"/>
              <a:gd name="connsiteY1" fmla="*/ 396478 h 1409700"/>
              <a:gd name="connsiteX2" fmla="*/ 1187394 w 3683000"/>
              <a:gd name="connsiteY2" fmla="*/ 689225 h 1409700"/>
              <a:gd name="connsiteX3" fmla="*/ 1757781 w 3683000"/>
              <a:gd name="connsiteY3" fmla="*/ 934244 h 1409700"/>
              <a:gd name="connsiteX4" fmla="*/ 2396749 w 3683000"/>
              <a:gd name="connsiteY4" fmla="*/ 1128927 h 1409700"/>
              <a:gd name="connsiteX5" fmla="*/ 2994555 w 3683000"/>
              <a:gd name="connsiteY5" fmla="*/ 1272839 h 1409700"/>
              <a:gd name="connsiteX6" fmla="*/ 3683000 w 3683000"/>
              <a:gd name="connsiteY6" fmla="*/ 1409700 h 1409700"/>
              <a:gd name="connsiteX0" fmla="*/ 0 w 3882649"/>
              <a:gd name="connsiteY0" fmla="*/ 0 h 1426644"/>
              <a:gd name="connsiteX1" fmla="*/ 597806 w 3882649"/>
              <a:gd name="connsiteY1" fmla="*/ 396478 h 1426644"/>
              <a:gd name="connsiteX2" fmla="*/ 1187394 w 3882649"/>
              <a:gd name="connsiteY2" fmla="*/ 689225 h 1426644"/>
              <a:gd name="connsiteX3" fmla="*/ 1757781 w 3882649"/>
              <a:gd name="connsiteY3" fmla="*/ 934244 h 1426644"/>
              <a:gd name="connsiteX4" fmla="*/ 2396749 w 3882649"/>
              <a:gd name="connsiteY4" fmla="*/ 1128927 h 1426644"/>
              <a:gd name="connsiteX5" fmla="*/ 2994555 w 3882649"/>
              <a:gd name="connsiteY5" fmla="*/ 1272839 h 1426644"/>
              <a:gd name="connsiteX6" fmla="*/ 3882649 w 3882649"/>
              <a:gd name="connsiteY6" fmla="*/ 1426644 h 1426644"/>
              <a:gd name="connsiteX0" fmla="*/ 0 w 3882649"/>
              <a:gd name="connsiteY0" fmla="*/ 0 h 1426644"/>
              <a:gd name="connsiteX1" fmla="*/ 597806 w 3882649"/>
              <a:gd name="connsiteY1" fmla="*/ 396478 h 1426644"/>
              <a:gd name="connsiteX2" fmla="*/ 1187394 w 3882649"/>
              <a:gd name="connsiteY2" fmla="*/ 689225 h 1426644"/>
              <a:gd name="connsiteX3" fmla="*/ 1757781 w 3882649"/>
              <a:gd name="connsiteY3" fmla="*/ 934244 h 1426644"/>
              <a:gd name="connsiteX4" fmla="*/ 2396749 w 3882649"/>
              <a:gd name="connsiteY4" fmla="*/ 1128927 h 1426644"/>
              <a:gd name="connsiteX5" fmla="*/ 2994555 w 3882649"/>
              <a:gd name="connsiteY5" fmla="*/ 1272839 h 1426644"/>
              <a:gd name="connsiteX6" fmla="*/ 3882649 w 3882649"/>
              <a:gd name="connsiteY6" fmla="*/ 1426644 h 142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2649" h="1426644">
                <a:moveTo>
                  <a:pt x="0" y="0"/>
                </a:moveTo>
                <a:cubicBezTo>
                  <a:pt x="241300" y="169333"/>
                  <a:pt x="399907" y="281607"/>
                  <a:pt x="597806" y="396478"/>
                </a:cubicBezTo>
                <a:cubicBezTo>
                  <a:pt x="795705" y="511349"/>
                  <a:pt x="1045728" y="624071"/>
                  <a:pt x="1187394" y="689225"/>
                </a:cubicBezTo>
                <a:cubicBezTo>
                  <a:pt x="1329060" y="754379"/>
                  <a:pt x="1556222" y="860960"/>
                  <a:pt x="1757781" y="934244"/>
                </a:cubicBezTo>
                <a:cubicBezTo>
                  <a:pt x="1959340" y="1007528"/>
                  <a:pt x="2190620" y="1072495"/>
                  <a:pt x="2396749" y="1128927"/>
                </a:cubicBezTo>
                <a:cubicBezTo>
                  <a:pt x="2602878" y="1185359"/>
                  <a:pt x="2746905" y="1223220"/>
                  <a:pt x="2994555" y="1272839"/>
                </a:cubicBezTo>
                <a:cubicBezTo>
                  <a:pt x="3242205" y="1322458"/>
                  <a:pt x="3581364" y="1392320"/>
                  <a:pt x="3882649" y="14266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F191272-500A-4D57-A7C7-81216F681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23 Febbraio 2019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E47FED2-EB6C-43EE-BA22-F0F9E2B35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2265BD-BB0D-4703-8FD4-3153C60C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testo 1">
                <a:extLst>
                  <a:ext uri="{FF2B5EF4-FFF2-40B4-BE49-F238E27FC236}">
                    <a16:creationId xmlns:a16="http://schemas.microsoft.com/office/drawing/2014/main" id="{ECA7D906-5683-4CBD-95AC-C4C37F94EB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992633"/>
                <a:ext cx="829309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algn="ctr">
                  <a:defRPr sz="3200">
                    <a:solidFill>
                      <a:schemeClr val="accent1">
                        <a:lumMod val="75000"/>
                      </a:schemeClr>
                    </a:solidFill>
                    <a:latin typeface="+mj-lt"/>
                  </a:defRPr>
                </a:lvl1pPr>
              </a:lstStyle>
              <a:p>
                <a:pPr algn="l"/>
                <a:r>
                  <a:rPr lang="it-IT" sz="1600" dirty="0"/>
                  <a:t>8) Hai raccolto i dati relativi alle quote massime dei primi 5 punti e un tuo amico utilizza un polinomio di IV grado P</a:t>
                </a:r>
                <a:r>
                  <a:rPr lang="it-IT" sz="1600" baseline="30000" dirty="0"/>
                  <a:t>5</a:t>
                </a:r>
                <a:r>
                  <a:rPr lang="it-IT" sz="1600" dirty="0"/>
                  <a:t>(n) per rappresentarli suggerendo che questo sia un buon modello per il sistema. Spiega perché un tale polinomio non può rappresentare il comportamento del sistema per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 →∞</m:t>
                    </m:r>
                  </m:oMath>
                </a14:m>
                <a:r>
                  <a:rPr lang="it-IT" sz="1600" dirty="0"/>
                  <a:t>   </a:t>
                </a:r>
              </a:p>
            </p:txBody>
          </p:sp>
        </mc:Choice>
        <mc:Fallback xmlns="">
          <p:sp>
            <p:nvSpPr>
              <p:cNvPr id="5" name="Segnaposto testo 1">
                <a:extLst>
                  <a:ext uri="{FF2B5EF4-FFF2-40B4-BE49-F238E27FC236}">
                    <a16:creationId xmlns:a16="http://schemas.microsoft.com/office/drawing/2014/main" id="{ECA7D906-5683-4CBD-95AC-C4C37F94E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2633"/>
                <a:ext cx="8293091" cy="1077218"/>
              </a:xfrm>
              <a:prstGeom prst="rect">
                <a:avLst/>
              </a:prstGeom>
              <a:blipFill>
                <a:blip r:embed="rId2"/>
                <a:stretch>
                  <a:fillRect l="-368" t="-1695" b="-62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B449625-D8F8-48D1-B276-6F36F3F7F0BB}"/>
              </a:ext>
            </a:extLst>
          </p:cNvPr>
          <p:cNvCxnSpPr/>
          <p:nvPr/>
        </p:nvCxnSpPr>
        <p:spPr>
          <a:xfrm>
            <a:off x="2901951" y="4798908"/>
            <a:ext cx="464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E80D0629-5D14-4B9A-8AFF-95A9751E4FA0}"/>
              </a:ext>
            </a:extLst>
          </p:cNvPr>
          <p:cNvCxnSpPr/>
          <p:nvPr/>
        </p:nvCxnSpPr>
        <p:spPr>
          <a:xfrm flipV="1">
            <a:off x="2901950" y="2138258"/>
            <a:ext cx="0" cy="265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>
            <a:extLst>
              <a:ext uri="{FF2B5EF4-FFF2-40B4-BE49-F238E27FC236}">
                <a16:creationId xmlns:a16="http://schemas.microsoft.com/office/drawing/2014/main" id="{C8C8AFD3-B698-4118-A74B-4374766F552A}"/>
              </a:ext>
            </a:extLst>
          </p:cNvPr>
          <p:cNvSpPr/>
          <p:nvPr/>
        </p:nvSpPr>
        <p:spPr>
          <a:xfrm>
            <a:off x="2832103" y="2822904"/>
            <a:ext cx="139695" cy="1396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EC00BA35-B15C-4D81-B68D-6050A4310B02}"/>
              </a:ext>
            </a:extLst>
          </p:cNvPr>
          <p:cNvSpPr/>
          <p:nvPr/>
        </p:nvSpPr>
        <p:spPr>
          <a:xfrm>
            <a:off x="3543303" y="3276342"/>
            <a:ext cx="139695" cy="1396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69B3FE0A-F800-4FB2-9ECB-9C714F56F01B}"/>
              </a:ext>
            </a:extLst>
          </p:cNvPr>
          <p:cNvSpPr/>
          <p:nvPr/>
        </p:nvSpPr>
        <p:spPr>
          <a:xfrm>
            <a:off x="4274820" y="3604946"/>
            <a:ext cx="139695" cy="1396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63EA0C0E-00B4-4481-AEB7-A403AF0DB90A}"/>
              </a:ext>
            </a:extLst>
          </p:cNvPr>
          <p:cNvSpPr/>
          <p:nvPr/>
        </p:nvSpPr>
        <p:spPr>
          <a:xfrm>
            <a:off x="4968236" y="3865677"/>
            <a:ext cx="139695" cy="1396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9A32F127-41D9-4BB2-83E9-6F10C3EE6805}"/>
              </a:ext>
            </a:extLst>
          </p:cNvPr>
          <p:cNvSpPr/>
          <p:nvPr/>
        </p:nvSpPr>
        <p:spPr>
          <a:xfrm>
            <a:off x="5732442" y="4080215"/>
            <a:ext cx="139695" cy="1396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110B6B57-A1AC-4146-91CE-D263608BFEA9}"/>
              </a:ext>
            </a:extLst>
          </p:cNvPr>
          <p:cNvSpPr/>
          <p:nvPr/>
        </p:nvSpPr>
        <p:spPr>
          <a:xfrm>
            <a:off x="6453018" y="4246238"/>
            <a:ext cx="139695" cy="1396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078FC797-8064-4897-B564-4EFC0652396F}"/>
              </a:ext>
            </a:extLst>
          </p:cNvPr>
          <p:cNvCxnSpPr>
            <a:cxnSpLocks/>
            <a:endCxn id="11" idx="0"/>
          </p:cNvCxnSpPr>
          <p:nvPr/>
        </p:nvCxnSpPr>
        <p:spPr>
          <a:xfrm flipV="1">
            <a:off x="3613150" y="3276342"/>
            <a:ext cx="1" cy="152256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F6A71E7B-F2C6-4827-A86F-ECDC6C3931BD}"/>
              </a:ext>
            </a:extLst>
          </p:cNvPr>
          <p:cNvSpPr txBox="1"/>
          <p:nvPr/>
        </p:nvSpPr>
        <p:spPr>
          <a:xfrm>
            <a:off x="3498857" y="4762535"/>
            <a:ext cx="22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893FF104-4350-4546-B21E-06879EF11B27}"/>
              </a:ext>
            </a:extLst>
          </p:cNvPr>
          <p:cNvSpPr txBox="1"/>
          <p:nvPr/>
        </p:nvSpPr>
        <p:spPr>
          <a:xfrm>
            <a:off x="2832100" y="4748108"/>
            <a:ext cx="13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0</a:t>
            </a:r>
          </a:p>
        </p:txBody>
      </p: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947A85F7-8F26-4E04-8B18-295D0D7F3832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4344243" y="3744641"/>
            <a:ext cx="425" cy="105426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84C125A7-1EC2-4E34-9D50-2B785F1B0B96}"/>
              </a:ext>
            </a:extLst>
          </p:cNvPr>
          <p:cNvSpPr txBox="1"/>
          <p:nvPr/>
        </p:nvSpPr>
        <p:spPr>
          <a:xfrm>
            <a:off x="4229949" y="4762535"/>
            <a:ext cx="22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13D17203-8A3A-4C18-A6CA-D7C9BDD4F957}"/>
              </a:ext>
            </a:extLst>
          </p:cNvPr>
          <p:cNvSpPr txBox="1"/>
          <p:nvPr/>
        </p:nvSpPr>
        <p:spPr>
          <a:xfrm>
            <a:off x="4923792" y="4762535"/>
            <a:ext cx="22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3</a:t>
            </a:r>
          </a:p>
        </p:txBody>
      </p: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18291FC1-204F-4FE2-98CC-AFAF0DE8CBFC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5038084" y="4005372"/>
            <a:ext cx="6866" cy="79353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9151CC5A-A164-4450-AD35-628BCA81900F}"/>
              </a:ext>
            </a:extLst>
          </p:cNvPr>
          <p:cNvSpPr txBox="1"/>
          <p:nvPr/>
        </p:nvSpPr>
        <p:spPr>
          <a:xfrm>
            <a:off x="5686747" y="4762535"/>
            <a:ext cx="22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4</a:t>
            </a:r>
          </a:p>
        </p:txBody>
      </p:sp>
      <p:cxnSp>
        <p:nvCxnSpPr>
          <p:cNvPr id="62" name="Connettore 2 61">
            <a:extLst>
              <a:ext uri="{FF2B5EF4-FFF2-40B4-BE49-F238E27FC236}">
                <a16:creationId xmlns:a16="http://schemas.microsoft.com/office/drawing/2014/main" id="{CEE8FFAB-EB64-4CC7-8A06-DF1CA6FABDA2}"/>
              </a:ext>
            </a:extLst>
          </p:cNvPr>
          <p:cNvCxnSpPr>
            <a:cxnSpLocks/>
            <a:endCxn id="48" idx="4"/>
          </p:cNvCxnSpPr>
          <p:nvPr/>
        </p:nvCxnSpPr>
        <p:spPr>
          <a:xfrm flipV="1">
            <a:off x="5802289" y="4219910"/>
            <a:ext cx="1" cy="58526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C77674F3-D228-482A-B1C0-A49FC1991D4F}"/>
              </a:ext>
            </a:extLst>
          </p:cNvPr>
          <p:cNvSpPr txBox="1"/>
          <p:nvPr/>
        </p:nvSpPr>
        <p:spPr>
          <a:xfrm>
            <a:off x="6408571" y="4762535"/>
            <a:ext cx="22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5</a:t>
            </a:r>
          </a:p>
        </p:txBody>
      </p: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54F74BA1-88F0-4E40-BF8F-82334927BBC4}"/>
              </a:ext>
            </a:extLst>
          </p:cNvPr>
          <p:cNvCxnSpPr>
            <a:cxnSpLocks/>
            <a:endCxn id="49" idx="4"/>
          </p:cNvCxnSpPr>
          <p:nvPr/>
        </p:nvCxnSpPr>
        <p:spPr>
          <a:xfrm flipV="1">
            <a:off x="6522045" y="4385933"/>
            <a:ext cx="821" cy="41297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54AE6F1A-B986-4B9D-9041-DA31CEB63B54}"/>
              </a:ext>
            </a:extLst>
          </p:cNvPr>
          <p:cNvSpPr txBox="1"/>
          <p:nvPr/>
        </p:nvSpPr>
        <p:spPr>
          <a:xfrm>
            <a:off x="7309901" y="4762535"/>
            <a:ext cx="22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n</a:t>
            </a:r>
          </a:p>
        </p:txBody>
      </p:sp>
      <p:sp>
        <p:nvSpPr>
          <p:cNvPr id="27" name="Segnaposto testo 1">
            <a:extLst>
              <a:ext uri="{FF2B5EF4-FFF2-40B4-BE49-F238E27FC236}">
                <a16:creationId xmlns:a16="http://schemas.microsoft.com/office/drawing/2014/main" id="{B2902EDE-D5C0-4A9F-9C22-758D32E68DFA}"/>
              </a:ext>
            </a:extLst>
          </p:cNvPr>
          <p:cNvSpPr txBox="1">
            <a:spLocks/>
          </p:cNvSpPr>
          <p:nvPr/>
        </p:nvSpPr>
        <p:spPr>
          <a:xfrm>
            <a:off x="246743" y="284729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Esercizi o Problemi?</a:t>
            </a:r>
          </a:p>
        </p:txBody>
      </p:sp>
    </p:spTree>
    <p:extLst>
      <p:ext uri="{BB962C8B-B14F-4D97-AF65-F5344CB8AC3E}">
        <p14:creationId xmlns:p14="http://schemas.microsoft.com/office/powerpoint/2010/main" val="1605384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6D7C088-05E4-4608-A312-29B775D51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B12AD4-EBA1-49AD-B9F6-7B16C472E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BDF0D40-EBBD-4F2F-9057-6B9792A5E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Segnaposto testo 1">
            <a:extLst>
              <a:ext uri="{FF2B5EF4-FFF2-40B4-BE49-F238E27FC236}">
                <a16:creationId xmlns:a16="http://schemas.microsoft.com/office/drawing/2014/main" id="{4D4494C3-F2C9-4C05-94DB-8F6067B97AFD}"/>
              </a:ext>
            </a:extLst>
          </p:cNvPr>
          <p:cNvSpPr txBox="1">
            <a:spLocks/>
          </p:cNvSpPr>
          <p:nvPr/>
        </p:nvSpPr>
        <p:spPr>
          <a:xfrm>
            <a:off x="246743" y="284729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Lavori di Gruppo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40E3AD8-9857-4882-B0B1-83A1E3677854}"/>
              </a:ext>
            </a:extLst>
          </p:cNvPr>
          <p:cNvSpPr/>
          <p:nvPr/>
        </p:nvSpPr>
        <p:spPr>
          <a:xfrm>
            <a:off x="3074127" y="934802"/>
            <a:ext cx="4671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0000FF"/>
                </a:solidFill>
                <a:hlinkClick r:id="rId2"/>
              </a:rPr>
              <a:t>https://tinyurl.com/cmeneghi-conf</a:t>
            </a:r>
            <a:endParaRPr lang="it-IT" sz="2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8364EAE-8A84-4E5F-8D3B-7346D8E7D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71" y="1595034"/>
            <a:ext cx="7980489" cy="207127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6AF2CE6-F75B-4BA0-B9E8-B96FA9CFF866}"/>
              </a:ext>
            </a:extLst>
          </p:cNvPr>
          <p:cNvSpPr txBox="1"/>
          <p:nvPr/>
        </p:nvSpPr>
        <p:spPr>
          <a:xfrm>
            <a:off x="545243" y="3864873"/>
            <a:ext cx="71847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it-IT" sz="2400" dirty="0">
                <a:solidFill>
                  <a:srgbClr val="002060"/>
                </a:solidFill>
              </a:rPr>
              <a:t>Analisi: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attinenza ai QR e criticità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possibili alternative</a:t>
            </a:r>
          </a:p>
          <a:p>
            <a:pPr marL="742950" indent="-742950">
              <a:buAutoNum type="arabicPeriod"/>
            </a:pPr>
            <a:r>
              <a:rPr lang="it-IT" sz="2400" dirty="0">
                <a:solidFill>
                  <a:srgbClr val="002060"/>
                </a:solidFill>
              </a:rPr>
              <a:t>Analisi delle soluzioni e possibili alternative</a:t>
            </a:r>
          </a:p>
          <a:p>
            <a:pPr marL="742950" indent="-742950">
              <a:buAutoNum type="arabicPeriod"/>
            </a:pPr>
            <a:r>
              <a:rPr lang="it-IT" sz="2400" dirty="0">
                <a:solidFill>
                  <a:srgbClr val="002060"/>
                </a:solidFill>
              </a:rPr>
              <a:t>Redazione di una griglia di valutazione</a:t>
            </a:r>
          </a:p>
          <a:p>
            <a:pPr marL="742950" indent="-742950">
              <a:buAutoNum type="arabicPeriod"/>
            </a:pPr>
            <a:r>
              <a:rPr lang="it-IT" sz="2400" dirty="0">
                <a:solidFill>
                  <a:srgbClr val="002060"/>
                </a:solidFill>
              </a:rPr>
              <a:t>Relazione dei gruppi</a:t>
            </a:r>
          </a:p>
        </p:txBody>
      </p:sp>
    </p:spTree>
    <p:extLst>
      <p:ext uri="{BB962C8B-B14F-4D97-AF65-F5344CB8AC3E}">
        <p14:creationId xmlns:p14="http://schemas.microsoft.com/office/powerpoint/2010/main" val="35121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0" name="Gruppo 9"/>
          <p:cNvGrpSpPr/>
          <p:nvPr/>
        </p:nvGrpSpPr>
        <p:grpSpPr>
          <a:xfrm>
            <a:off x="258845" y="291930"/>
            <a:ext cx="8626309" cy="6007722"/>
            <a:chOff x="236267" y="349955"/>
            <a:chExt cx="8626309" cy="6007722"/>
          </a:xfrm>
        </p:grpSpPr>
        <p:grpSp>
          <p:nvGrpSpPr>
            <p:cNvPr id="8" name="Gruppo 7"/>
            <p:cNvGrpSpPr/>
            <p:nvPr/>
          </p:nvGrpSpPr>
          <p:grpSpPr>
            <a:xfrm>
              <a:off x="236267" y="1064736"/>
              <a:ext cx="8626309" cy="5292941"/>
              <a:chOff x="236267" y="1098603"/>
              <a:chExt cx="8626309" cy="5292941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D1402BF4-6FB2-44C7-8E5F-62CC04A2BA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65566"/>
              <a:stretch/>
            </p:blipFill>
            <p:spPr bwMode="auto">
              <a:xfrm>
                <a:off x="236267" y="1098603"/>
                <a:ext cx="8626309" cy="3800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09A2579E-BEC8-4475-9954-94DD47D92B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037" y="5486942"/>
                <a:ext cx="5049569" cy="904602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noFill/>
            </p:spPr>
          </p:pic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A3038B9-FF72-4140-B48D-C9166103F20F}"/>
                  </a:ext>
                </a:extLst>
              </p:cNvPr>
              <p:cNvSpPr txBox="1"/>
              <p:nvPr/>
            </p:nvSpPr>
            <p:spPr>
              <a:xfrm>
                <a:off x="5178716" y="5879396"/>
                <a:ext cx="34572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algn="ctr">
                  <a:defRPr sz="2000">
                    <a:solidFill>
                      <a:srgbClr val="002060"/>
                    </a:solidFill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dirty="0" err="1"/>
                  <a:t>serie</a:t>
                </a:r>
                <a:r>
                  <a:rPr lang="en-US" dirty="0"/>
                  <a:t> </a:t>
                </a:r>
                <a:r>
                  <a:rPr lang="en-US" dirty="0" err="1"/>
                  <a:t>newtoniane</a:t>
                </a:r>
                <a:endParaRPr lang="en-US" dirty="0"/>
              </a:p>
            </p:txBody>
          </p:sp>
        </p:grpSp>
        <p:sp>
          <p:nvSpPr>
            <p:cNvPr id="9" name="CasellaDiTesto 8"/>
            <p:cNvSpPr txBox="1"/>
            <p:nvPr/>
          </p:nvSpPr>
          <p:spPr>
            <a:xfrm>
              <a:off x="1580444" y="349955"/>
              <a:ext cx="26867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MAT</a:t>
              </a:r>
            </a:p>
          </p:txBody>
        </p:sp>
      </p:grpSp>
      <p:sp>
        <p:nvSpPr>
          <p:cNvPr id="12" name="Rettangolo arrotondato 11"/>
          <p:cNvSpPr/>
          <p:nvPr/>
        </p:nvSpPr>
        <p:spPr>
          <a:xfrm>
            <a:off x="5802488" y="2291643"/>
            <a:ext cx="2664178" cy="287365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5B6231D-EE6A-40DA-B5CE-D7D6063C6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81" y="4546090"/>
            <a:ext cx="3677163" cy="61921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C8DB528-9D4F-47D5-A5D9-DF525DD27FEC}"/>
              </a:ext>
            </a:extLst>
          </p:cNvPr>
          <p:cNvSpPr txBox="1"/>
          <p:nvPr/>
        </p:nvSpPr>
        <p:spPr>
          <a:xfrm>
            <a:off x="5833178" y="4666298"/>
            <a:ext cx="2193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Bayes 1760</a:t>
            </a:r>
          </a:p>
        </p:txBody>
      </p:sp>
    </p:spTree>
    <p:extLst>
      <p:ext uri="{BB962C8B-B14F-4D97-AF65-F5344CB8AC3E}">
        <p14:creationId xmlns:p14="http://schemas.microsoft.com/office/powerpoint/2010/main" val="364596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Segnaposto testo 1">
            <a:extLst>
              <a:ext uri="{FF2B5EF4-FFF2-40B4-BE49-F238E27FC236}">
                <a16:creationId xmlns:a16="http://schemas.microsoft.com/office/drawing/2014/main" id="{FD59EFA6-051C-4B0D-AA28-8AFCAB052C08}"/>
              </a:ext>
            </a:extLst>
          </p:cNvPr>
          <p:cNvSpPr txBox="1">
            <a:spLocks/>
          </p:cNvSpPr>
          <p:nvPr/>
        </p:nvSpPr>
        <p:spPr>
          <a:xfrm>
            <a:off x="339213" y="316567"/>
            <a:ext cx="443598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8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it-IT" sz="3200" dirty="0"/>
              <a:t>Esame di Stato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5B8EC474-A3A4-43F4-AF07-C005EDEDEAB7}"/>
              </a:ext>
            </a:extLst>
          </p:cNvPr>
          <p:cNvSpPr/>
          <p:nvPr/>
        </p:nvSpPr>
        <p:spPr>
          <a:xfrm>
            <a:off x="111278" y="996353"/>
            <a:ext cx="8974666" cy="2010455"/>
          </a:xfrm>
          <a:prstGeom prst="roundRect">
            <a:avLst/>
          </a:prstGeom>
          <a:solidFill>
            <a:schemeClr val="bg2"/>
          </a:solidFill>
          <a:ln w="57150">
            <a:solidFill>
              <a:srgbClr val="F2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i="1" dirty="0">
                <a:solidFill>
                  <a:schemeClr val="tx1"/>
                </a:solidFill>
              </a:rPr>
              <a:t>“La seconda prova è intesa ad </a:t>
            </a:r>
            <a:r>
              <a:rPr lang="it-IT" b="1" i="1" dirty="0">
                <a:solidFill>
                  <a:schemeClr val="tx1"/>
                </a:solidFill>
                <a:highlight>
                  <a:srgbClr val="FFFF00"/>
                </a:highlight>
              </a:rPr>
              <a:t>accertare le conoscenze, le </a:t>
            </a:r>
            <a:r>
              <a:rPr lang="it-IT" sz="2400" b="1" i="1" dirty="0">
                <a:solidFill>
                  <a:schemeClr val="tx1"/>
                </a:solidFill>
                <a:highlight>
                  <a:srgbClr val="FFFF00"/>
                </a:highlight>
              </a:rPr>
              <a:t>abilità</a:t>
            </a:r>
            <a:r>
              <a:rPr lang="it-IT" b="1" i="1" dirty="0">
                <a:solidFill>
                  <a:schemeClr val="tx1"/>
                </a:solidFill>
                <a:highlight>
                  <a:srgbClr val="FFFF00"/>
                </a:highlight>
              </a:rPr>
              <a:t> e le </a:t>
            </a:r>
            <a:r>
              <a:rPr lang="it-IT" sz="2400" b="1" i="1" dirty="0">
                <a:solidFill>
                  <a:schemeClr val="tx1"/>
                </a:solidFill>
                <a:highlight>
                  <a:srgbClr val="FFFF00"/>
                </a:highlight>
              </a:rPr>
              <a:t>competenze</a:t>
            </a:r>
            <a:r>
              <a:rPr lang="it-IT" b="1" i="1" dirty="0">
                <a:solidFill>
                  <a:schemeClr val="tx1"/>
                </a:solidFill>
                <a:highlight>
                  <a:srgbClr val="FFFF00"/>
                </a:highlight>
              </a:rPr>
              <a:t> attese dal profilo educativo, culturale e professionale </a:t>
            </a:r>
            <a:r>
              <a:rPr lang="it-IT" i="1" dirty="0">
                <a:solidFill>
                  <a:schemeClr val="tx1"/>
                </a:solidFill>
              </a:rPr>
              <a:t>della studentessa o dello studente dello specifico indirizzo, nel rispetto delle </a:t>
            </a:r>
            <a:r>
              <a:rPr lang="it-IT" b="1" i="1" dirty="0">
                <a:solidFill>
                  <a:schemeClr val="tx1"/>
                </a:solidFill>
              </a:rPr>
              <a:t>Indicazioni nazionali </a:t>
            </a:r>
            <a:r>
              <a:rPr lang="it-IT" i="1" dirty="0">
                <a:solidFill>
                  <a:schemeClr val="tx1"/>
                </a:solidFill>
              </a:rPr>
              <a:t>per i licei e delle Linee guida per gli istituti tecnici e per gli istituti professionali” (</a:t>
            </a:r>
            <a:r>
              <a:rPr lang="it-IT" i="1" dirty="0" err="1">
                <a:solidFill>
                  <a:schemeClr val="tx1"/>
                </a:solidFill>
              </a:rPr>
              <a:t>d.lgs</a:t>
            </a:r>
            <a:r>
              <a:rPr lang="it-IT" i="1" dirty="0">
                <a:solidFill>
                  <a:schemeClr val="tx1"/>
                </a:solidFill>
              </a:rPr>
              <a:t> 13 aprile 2017 , n. 62, articolo 17 comma 4)”. 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1572F8-9715-452B-B0A9-DDF8095908D6}"/>
              </a:ext>
            </a:extLst>
          </p:cNvPr>
          <p:cNvSpPr txBox="1"/>
          <p:nvPr/>
        </p:nvSpPr>
        <p:spPr>
          <a:xfrm>
            <a:off x="256903" y="3216366"/>
            <a:ext cx="8451669" cy="2554545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algn="just"/>
            <a:r>
              <a:rPr lang="it-IT" sz="1600" dirty="0"/>
              <a:t>“Con decreto del Ministro dell’Istruzione, Università e ricerca sono definiti, </a:t>
            </a:r>
            <a:r>
              <a:rPr lang="it-IT" sz="1600" dirty="0">
                <a:highlight>
                  <a:srgbClr val="FFFF00"/>
                </a:highlight>
              </a:rPr>
              <a:t>nel rispetto delle Indicazioni nazionali e Linee guida</a:t>
            </a:r>
            <a:r>
              <a:rPr lang="it-IT" sz="1600" dirty="0"/>
              <a:t>, i </a:t>
            </a:r>
            <a:r>
              <a:rPr lang="it-IT" sz="1600" b="1" dirty="0">
                <a:solidFill>
                  <a:srgbClr val="C00000"/>
                </a:solidFill>
              </a:rPr>
              <a:t>quadri di riferimento</a:t>
            </a:r>
            <a:r>
              <a:rPr lang="it-IT" sz="1600" dirty="0"/>
              <a:t> per la redazione e lo svolgimento delle prove… (Prima e seconda prova scritta), in modo da privilegiare, per ciascuna disciplina, i </a:t>
            </a:r>
            <a:r>
              <a:rPr lang="it-IT" sz="1600" b="1" dirty="0"/>
              <a:t>nuclei tematici fondamentali</a:t>
            </a:r>
            <a:r>
              <a:rPr lang="it-IT" sz="1600" dirty="0"/>
              <a:t>. </a:t>
            </a:r>
          </a:p>
          <a:p>
            <a:pPr algn="just"/>
            <a:endParaRPr lang="it-IT" sz="1600" dirty="0"/>
          </a:p>
          <a:p>
            <a:endParaRPr lang="it-IT" sz="1600" dirty="0"/>
          </a:p>
          <a:p>
            <a:pPr algn="just"/>
            <a:r>
              <a:rPr lang="it-IT" sz="1600" dirty="0"/>
              <a:t>Al fine di </a:t>
            </a:r>
            <a:r>
              <a:rPr lang="it-IT" sz="1600" dirty="0">
                <a:highlight>
                  <a:srgbClr val="FFFF00"/>
                </a:highlight>
              </a:rPr>
              <a:t>uniformare i criteri di valutazione delle commissioni d’esame</a:t>
            </a:r>
            <a:r>
              <a:rPr lang="it-IT" sz="1600" dirty="0"/>
              <a:t>…. sono definite le </a:t>
            </a:r>
            <a:r>
              <a:rPr lang="it-IT" sz="1600" b="1" dirty="0">
                <a:solidFill>
                  <a:srgbClr val="C00000"/>
                </a:solidFill>
              </a:rPr>
              <a:t>griglie di valutazione per l’attribuzione dei punteggi </a:t>
            </a:r>
            <a:r>
              <a:rPr lang="it-IT" sz="1600" dirty="0"/>
              <a:t>(della prima e seconda prova scritta). Le griglie di valutazione consentono di rilevare le </a:t>
            </a:r>
            <a:r>
              <a:rPr lang="it-IT" sz="1600" dirty="0">
                <a:highlight>
                  <a:srgbClr val="FFFF00"/>
                </a:highlight>
              </a:rPr>
              <a:t>conoscenze</a:t>
            </a:r>
            <a:r>
              <a:rPr lang="it-IT" sz="1600" dirty="0"/>
              <a:t> e le </a:t>
            </a:r>
            <a:r>
              <a:rPr lang="it-IT" sz="1600" dirty="0">
                <a:highlight>
                  <a:srgbClr val="FFFF00"/>
                </a:highlight>
              </a:rPr>
              <a:t>abilità acquisite </a:t>
            </a:r>
            <a:r>
              <a:rPr lang="it-IT" sz="1600" dirty="0"/>
              <a:t>dai candidati e le </a:t>
            </a:r>
            <a:r>
              <a:rPr lang="it-IT" sz="1600" dirty="0">
                <a:highlight>
                  <a:srgbClr val="FFFF00"/>
                </a:highlight>
              </a:rPr>
              <a:t>competenze nell’impiego dei contenuti disciplinari</a:t>
            </a:r>
            <a:r>
              <a:rPr lang="it-IT" sz="16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120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6" y="417698"/>
            <a:ext cx="8891942" cy="403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73" y="5784170"/>
            <a:ext cx="58118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597701" y="5290189"/>
            <a:ext cx="6248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https://it.wikipedia.org/wiki/Quadro_europeo_delle_qualifiche</a:t>
            </a:r>
          </a:p>
        </p:txBody>
      </p:sp>
    </p:spTree>
    <p:extLst>
      <p:ext uri="{BB962C8B-B14F-4D97-AF65-F5344CB8AC3E}">
        <p14:creationId xmlns:p14="http://schemas.microsoft.com/office/powerpoint/2010/main" val="852742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0FE3DBBB-53ED-438E-AC82-1452D05A9DFC}"/>
              </a:ext>
            </a:extLst>
          </p:cNvPr>
          <p:cNvSpPr txBox="1">
            <a:spLocks/>
          </p:cNvSpPr>
          <p:nvPr/>
        </p:nvSpPr>
        <p:spPr>
          <a:xfrm>
            <a:off x="246743" y="284729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Quadri di riferimento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163EF7F-B451-436D-AEA5-19F6856108FF}"/>
              </a:ext>
            </a:extLst>
          </p:cNvPr>
          <p:cNvSpPr txBox="1"/>
          <p:nvPr/>
        </p:nvSpPr>
        <p:spPr>
          <a:xfrm>
            <a:off x="1222565" y="989838"/>
            <a:ext cx="6016391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C00000"/>
                </a:solidFill>
              </a:rPr>
              <a:t>D.M. 769 del 26 Novembre 2018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0496AA5-F8F2-4FE9-A3FF-C9F4933593F1}"/>
              </a:ext>
            </a:extLst>
          </p:cNvPr>
          <p:cNvSpPr/>
          <p:nvPr/>
        </p:nvSpPr>
        <p:spPr>
          <a:xfrm>
            <a:off x="210457" y="1802158"/>
            <a:ext cx="8723086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…………………………………….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DECRETA 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Articolo 1 (Quadri di riferimento e griglie di valutazione) </a:t>
            </a:r>
          </a:p>
          <a:p>
            <a:pPr marL="342900" indent="-342900">
              <a:buAutoNum type="arabicPeriod"/>
            </a:pPr>
            <a:r>
              <a:rPr lang="it-IT" b="1" dirty="0">
                <a:solidFill>
                  <a:srgbClr val="0070C0"/>
                </a:solidFill>
              </a:rPr>
              <a:t>Ai sensi dell'articolo 17, commi 5 e 6, del decreto legislativo 13 aprile 2017, n. 62, </a:t>
            </a:r>
            <a:r>
              <a:rPr lang="it-IT" b="1" dirty="0">
                <a:solidFill>
                  <a:srgbClr val="0070C0"/>
                </a:solidFill>
                <a:highlight>
                  <a:srgbClr val="FFFF00"/>
                </a:highlight>
              </a:rPr>
              <a:t>sono adottati i </a:t>
            </a:r>
            <a:r>
              <a:rPr lang="it-IT" b="1" u="sng" dirty="0">
                <a:solidFill>
                  <a:srgbClr val="C00000"/>
                </a:solidFill>
                <a:highlight>
                  <a:srgbClr val="FFFF00"/>
                </a:highlight>
              </a:rPr>
              <a:t>quadri di riferimento </a:t>
            </a:r>
            <a:r>
              <a:rPr lang="it-IT" b="1" dirty="0">
                <a:solidFill>
                  <a:srgbClr val="0070C0"/>
                </a:solidFill>
                <a:highlight>
                  <a:srgbClr val="FFFF00"/>
                </a:highlight>
              </a:rPr>
              <a:t>e </a:t>
            </a:r>
            <a:r>
              <a:rPr lang="it-IT" b="1" u="sng" dirty="0">
                <a:solidFill>
                  <a:srgbClr val="C00000"/>
                </a:solidFill>
                <a:highlight>
                  <a:srgbClr val="FFFF00"/>
                </a:highlight>
              </a:rPr>
              <a:t>le griglie di valutazione </a:t>
            </a:r>
            <a:r>
              <a:rPr lang="it-IT" b="1" dirty="0">
                <a:solidFill>
                  <a:srgbClr val="0070C0"/>
                </a:solidFill>
                <a:highlight>
                  <a:srgbClr val="FFFF00"/>
                </a:highlight>
              </a:rPr>
              <a:t>per la redazione e lo svolgimento della prima e della seconda prova </a:t>
            </a:r>
            <a:r>
              <a:rPr lang="it-IT" b="1" dirty="0">
                <a:solidFill>
                  <a:srgbClr val="0070C0"/>
                </a:solidFill>
              </a:rPr>
              <a:t>scritta dell'esame di Stato conclusivo del secondo ciclo di istruzione, definiti, rispettivamente per la prima e la seconda prova, agli allegati A e B, che costituiscono parte integrante del presente decreto.</a:t>
            </a:r>
          </a:p>
          <a:p>
            <a:pPr marL="342900" indent="-342900">
              <a:buAutoNum type="arabicPeriod"/>
            </a:pPr>
            <a:endParaRPr lang="it-IT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http://www.miur.gov.it/-/esami-di-stato-del-secondo-ciclo-di-istruzione-a-s-2018-2019-d-m-769-del-26-novembre-2018</a:t>
            </a:r>
          </a:p>
        </p:txBody>
      </p:sp>
    </p:spTree>
    <p:extLst>
      <p:ext uri="{BB962C8B-B14F-4D97-AF65-F5344CB8AC3E}">
        <p14:creationId xmlns:p14="http://schemas.microsoft.com/office/powerpoint/2010/main" val="263655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 Febbraio 2019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IIS “L. LOMBARDO RADICE” Roma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188E-DDE5-4853-B1BF-5B85EE4532B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0FE3DBBB-53ED-438E-AC82-1452D05A9DFC}"/>
              </a:ext>
            </a:extLst>
          </p:cNvPr>
          <p:cNvSpPr txBox="1">
            <a:spLocks/>
          </p:cNvSpPr>
          <p:nvPr/>
        </p:nvSpPr>
        <p:spPr>
          <a:xfrm>
            <a:off x="246743" y="284729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Quadri di riferimento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E9CE70-AC2D-4874-B564-1B70CA69A9FB}"/>
              </a:ext>
            </a:extLst>
          </p:cNvPr>
          <p:cNvSpPr txBox="1"/>
          <p:nvPr/>
        </p:nvSpPr>
        <p:spPr>
          <a:xfrm>
            <a:off x="656870" y="1061252"/>
            <a:ext cx="6759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36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it-IT" dirty="0"/>
              <a:t>Forniscono indicazioni relative a: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32694" y="2042797"/>
            <a:ext cx="81436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Alla struttura della prova d’esame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Ai nuclei tematici fondamentali e agli obiettivi della prova, in riferimento a ciascuna disciplina che può essere oggetto della seconda prova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Alla valutazione delle prove</a:t>
            </a:r>
          </a:p>
        </p:txBody>
      </p:sp>
    </p:spTree>
    <p:extLst>
      <p:ext uri="{BB962C8B-B14F-4D97-AF65-F5344CB8AC3E}">
        <p14:creationId xmlns:p14="http://schemas.microsoft.com/office/powerpoint/2010/main" val="21833210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solidFill>
              <a:srgbClr val="00206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5661</Words>
  <Application>Microsoft Office PowerPoint</Application>
  <PresentationFormat>Presentazione su schermo (4:3)</PresentationFormat>
  <Paragraphs>597</Paragraphs>
  <Slides>46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 Math</vt:lpstr>
      <vt:lpstr>Symbol</vt:lpstr>
      <vt:lpstr>TTE18289B0t00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</dc:creator>
  <cp:lastModifiedBy>Carlo Meneghini</cp:lastModifiedBy>
  <cp:revision>250</cp:revision>
  <dcterms:created xsi:type="dcterms:W3CDTF">2014-10-17T08:46:56Z</dcterms:created>
  <dcterms:modified xsi:type="dcterms:W3CDTF">2019-02-22T21:27:12Z</dcterms:modified>
</cp:coreProperties>
</file>