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39A3C-9BEC-48FD-B001-8E777D9550F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2D9B8-8C16-4529-8D42-AC6EF29CB20F}" type="slidenum">
              <a:rPr lang="en-GB" smtClean="0"/>
              <a:t>‹N›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Rubrica_Mat_e_Fis.docx" TargetMode="External"/><Relationship Id="rId2" Type="http://schemas.openxmlformats.org/officeDocument/2006/relationships/hyperlink" Target="Esempio%2018%20dicembre%20mat%20-%20Rubrica%20di%20valutazione%20compilata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Strumenti</a:t>
            </a:r>
            <a:r>
              <a:rPr lang="en-GB" dirty="0"/>
              <a:t> </a:t>
            </a:r>
            <a:r>
              <a:rPr lang="en-GB" dirty="0" err="1"/>
              <a:t>di</a:t>
            </a:r>
            <a:r>
              <a:rPr lang="en-GB" dirty="0"/>
              <a:t> </a:t>
            </a:r>
            <a:r>
              <a:rPr lang="en-GB" dirty="0" err="1"/>
              <a:t>lavoro</a:t>
            </a:r>
            <a:br>
              <a:rPr lang="en-GB" dirty="0"/>
            </a:br>
            <a:r>
              <a:rPr lang="en-GB" dirty="0" err="1"/>
              <a:t>QdR</a:t>
            </a:r>
            <a:r>
              <a:rPr lang="en-GB" dirty="0"/>
              <a:t> e </a:t>
            </a:r>
            <a:r>
              <a:rPr lang="en-GB" dirty="0" err="1"/>
              <a:t>Griglia</a:t>
            </a:r>
            <a:r>
              <a:rPr lang="en-GB" dirty="0"/>
              <a:t> </a:t>
            </a:r>
            <a:r>
              <a:rPr lang="en-GB" dirty="0" err="1"/>
              <a:t>di</a:t>
            </a:r>
            <a:r>
              <a:rPr lang="en-GB" dirty="0"/>
              <a:t> </a:t>
            </a:r>
            <a:r>
              <a:rPr lang="en-GB" dirty="0" err="1"/>
              <a:t>valutazione</a:t>
            </a:r>
            <a:br>
              <a:rPr lang="en-GB" dirty="0"/>
            </a:b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La </a:t>
            </a:r>
            <a:r>
              <a:rPr lang="en-GB" dirty="0" err="1"/>
              <a:t>prova</a:t>
            </a:r>
            <a:r>
              <a:rPr lang="en-GB" dirty="0"/>
              <a:t> </a:t>
            </a:r>
            <a:r>
              <a:rPr lang="en-GB" dirty="0" err="1"/>
              <a:t>secondo</a:t>
            </a:r>
            <a:r>
              <a:rPr lang="en-GB" dirty="0"/>
              <a:t> la </a:t>
            </a:r>
            <a:r>
              <a:rPr lang="en-GB" dirty="0" err="1"/>
              <a:t>griglia</a:t>
            </a:r>
            <a:r>
              <a:rPr lang="en-GB" dirty="0"/>
              <a:t> </a:t>
            </a:r>
            <a:r>
              <a:rPr lang="en-GB" dirty="0" err="1"/>
              <a:t>di</a:t>
            </a:r>
            <a:r>
              <a:rPr lang="en-GB" dirty="0"/>
              <a:t> </a:t>
            </a:r>
            <a:r>
              <a:rPr lang="en-GB" dirty="0" err="1"/>
              <a:t>valutazione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3568" y="-243408"/>
            <a:ext cx="8252315" cy="883227"/>
          </a:xfrm>
        </p:spPr>
        <p:txBody>
          <a:bodyPr>
            <a:normAutofit/>
          </a:bodyPr>
          <a:lstStyle/>
          <a:p>
            <a:r>
              <a:rPr lang="it-IT" sz="1800" dirty="0"/>
              <a:t>Griglia di valutazione – </a:t>
            </a:r>
            <a:r>
              <a:rPr lang="it-IT" sz="1800" dirty="0">
                <a:hlinkClick r:id="rId2" action="ppaction://hlinkfile"/>
              </a:rPr>
              <a:t>esempio MAT</a:t>
            </a:r>
            <a:r>
              <a:rPr lang="it-IT" sz="1800" dirty="0"/>
              <a:t>- </a:t>
            </a:r>
            <a:r>
              <a:rPr lang="it-IT" sz="1800" dirty="0">
                <a:hlinkClick r:id="rId3" action="ppaction://hlinkfile"/>
              </a:rPr>
              <a:t>Griglia doppia materia</a:t>
            </a:r>
            <a:endParaRPr lang="it-IT" sz="1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D.T. Massimo Esposito - D.G. per gli Ordinamenti Scolastici e la Valutazione del Sistema Nazionale di Istruzione</a:t>
            </a:r>
            <a:endParaRPr lang="en-US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198879"/>
              </p:ext>
            </p:extLst>
          </p:nvPr>
        </p:nvGraphicFramePr>
        <p:xfrm>
          <a:off x="323528" y="476668"/>
          <a:ext cx="8640959" cy="633807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999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0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83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1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Indicatori  (correlato agli obiettivi della prova)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Livello (a cura della Commissione)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Descrittori (a cura della Commissione)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Punti (a cura </a:t>
                      </a:r>
                      <a:r>
                        <a:rPr lang="it-IT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della Commissione)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Evidenze (a cura della Commissione)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Punteggio </a:t>
                      </a:r>
                      <a:r>
                        <a:rPr lang="it-IT" sz="1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r>
                        <a:rPr lang="it-IT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 ciascun indicatore (tot. 20)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938">
                <a:tc row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900" i="1" dirty="0">
                          <a:effectLst/>
                        </a:rPr>
                        <a:t>Esaminare la situazione fisica proposta formulando le ipotesi esplicative attraverso modelli o analogie o leggi</a:t>
                      </a:r>
                      <a:endParaRPr lang="it-IT" sz="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L1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9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0 - 5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L2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6 - 12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L3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13 - 19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83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L4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20 - 25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598">
                <a:tc row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900" i="1" dirty="0">
                          <a:effectLst/>
                        </a:rPr>
                        <a:t>Formalizzare situazioni problematiche e applicare gli strumenti matematici e disciplinari rilevanti per la loro risoluzione, eseguendo i calcoli necessari</a:t>
                      </a:r>
                      <a:endParaRPr lang="it-IT" sz="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L1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0 - 6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15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L2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 – 15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59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L3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16 - 24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76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L4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25 - 30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1598">
                <a:tc row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900" i="1" dirty="0">
                          <a:effectLst/>
                        </a:rPr>
                        <a:t>Interpretare e/o elaborare i dati proposti, anche di natura sperimentale, verificandone la pertinenza al modello scelto. Rappresentare e collegare i dati adoperando i necessari codici grafico-simbolici</a:t>
                      </a:r>
                      <a:endParaRPr lang="it-IT" sz="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L1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0 - 5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600" dirty="0">
                          <a:effectLst/>
                        </a:rPr>
                        <a:t> </a:t>
                      </a:r>
                      <a:r>
                        <a:rPr lang="it-I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9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L2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6 - 12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9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L3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13 - 19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9981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L4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20 - 25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1938">
                <a:tc rowSpan="4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900" i="1" dirty="0">
                          <a:effectLst/>
                        </a:rPr>
                        <a:t>Descrivere il processo risolutivo adottato e comunicare i risultati ottenuti valutandone la coerenza con la situazione problematica proposta</a:t>
                      </a:r>
                      <a:endParaRPr lang="it-IT" sz="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>
                          <a:effectLst/>
                        </a:rPr>
                        <a:t>L1</a:t>
                      </a:r>
                      <a:endParaRPr lang="it-IT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0 - 4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it-IT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925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L2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5 - 10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925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L3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11 - 16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07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effectLst/>
                        </a:rPr>
                        <a:t>L4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it-IT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26" marR="29726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17 - 20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435" marR="51435" marT="0" marB="0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13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218</Words>
  <Application>Microsoft Office PowerPoint</Application>
  <PresentationFormat>Presentazione su schermo (4:3)</PresentationFormat>
  <Paragraphs>54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di Office</vt:lpstr>
      <vt:lpstr>Strumenti di lavoro QdR e Griglia di valutazione </vt:lpstr>
      <vt:lpstr>Griglia di valutazione – esempio MAT- Griglia doppia materia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Strumenti di lavoro QdR e Griglia di valutazione</dc:title>
  <dc:creator>anna brancaccio</dc:creator>
  <cp:lastModifiedBy>Carlo Meneghini</cp:lastModifiedBy>
  <cp:revision>3</cp:revision>
  <dcterms:created xsi:type="dcterms:W3CDTF">2019-02-04T07:45:06Z</dcterms:created>
  <dcterms:modified xsi:type="dcterms:W3CDTF">2019-02-22T18:27:00Z</dcterms:modified>
</cp:coreProperties>
</file>